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82" r:id="rId2"/>
    <p:sldId id="384" r:id="rId3"/>
    <p:sldId id="385" r:id="rId4"/>
    <p:sldId id="386" r:id="rId5"/>
    <p:sldId id="387" r:id="rId6"/>
    <p:sldId id="388" r:id="rId7"/>
    <p:sldId id="389" r:id="rId8"/>
    <p:sldId id="390" r:id="rId9"/>
    <p:sldId id="391" r:id="rId10"/>
    <p:sldId id="395" r:id="rId11"/>
    <p:sldId id="396" r:id="rId12"/>
    <p:sldId id="393" r:id="rId13"/>
    <p:sldId id="394" r:id="rId14"/>
    <p:sldId id="397" r:id="rId15"/>
    <p:sldId id="382" r:id="rId16"/>
    <p:sldId id="383" r:id="rId17"/>
    <p:sldId id="398" r:id="rId18"/>
    <p:sldId id="399" r:id="rId19"/>
    <p:sldId id="400" r:id="rId20"/>
    <p:sldId id="401" r:id="rId21"/>
    <p:sldId id="402" r:id="rId22"/>
    <p:sldId id="403" r:id="rId23"/>
    <p:sldId id="404" r:id="rId24"/>
    <p:sldId id="405" r:id="rId25"/>
    <p:sldId id="407" r:id="rId26"/>
    <p:sldId id="408"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320"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IQ"/>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scatterChart>
        <c:scatterStyle val="smoothMarker"/>
        <c:varyColors val="0"/>
        <c:ser>
          <c:idx val="0"/>
          <c:order val="0"/>
          <c:marker>
            <c:symbol val="none"/>
          </c:marker>
          <c:dPt>
            <c:idx val="3"/>
            <c:bubble3D val="0"/>
            <c:spPr>
              <a:effectLst>
                <a:glow>
                  <a:schemeClr val="accent1">
                    <a:alpha val="40000"/>
                  </a:schemeClr>
                </a:glow>
              </a:effectLst>
            </c:spPr>
          </c:dPt>
          <c:xVal>
            <c:numRef>
              <c:f>Sheet1!$B$5:$H$5</c:f>
              <c:numCache>
                <c:formatCode>0.00</c:formatCode>
                <c:ptCount val="7"/>
                <c:pt idx="0">
                  <c:v>1.0761657470518231</c:v>
                </c:pt>
                <c:pt idx="1">
                  <c:v>0.68874607811316679</c:v>
                </c:pt>
                <c:pt idx="2">
                  <c:v>0.52732121605539339</c:v>
                </c:pt>
                <c:pt idx="3">
                  <c:v>0.38741966893865626</c:v>
                </c:pt>
                <c:pt idx="4">
                  <c:v>0.1721865195282917</c:v>
                </c:pt>
                <c:pt idx="5">
                  <c:v>4.3046629882072925E-2</c:v>
                </c:pt>
                <c:pt idx="6">
                  <c:v>1.0761657470518231E-2</c:v>
                </c:pt>
              </c:numCache>
            </c:numRef>
          </c:xVal>
          <c:yVal>
            <c:numRef>
              <c:f>Sheet1!$B$4:$H$4</c:f>
              <c:numCache>
                <c:formatCode>General</c:formatCode>
                <c:ptCount val="7"/>
                <c:pt idx="0">
                  <c:v>88</c:v>
                </c:pt>
                <c:pt idx="1">
                  <c:v>85</c:v>
                </c:pt>
                <c:pt idx="2">
                  <c:v>60</c:v>
                </c:pt>
                <c:pt idx="3">
                  <c:v>30</c:v>
                </c:pt>
                <c:pt idx="4">
                  <c:v>7</c:v>
                </c:pt>
                <c:pt idx="5">
                  <c:v>1</c:v>
                </c:pt>
                <c:pt idx="6">
                  <c:v>0</c:v>
                </c:pt>
              </c:numCache>
            </c:numRef>
          </c:yVal>
          <c:smooth val="1"/>
        </c:ser>
        <c:dLbls>
          <c:showLegendKey val="0"/>
          <c:showVal val="0"/>
          <c:showCatName val="0"/>
          <c:showSerName val="0"/>
          <c:showPercent val="0"/>
          <c:showBubbleSize val="0"/>
        </c:dLbls>
        <c:axId val="34779136"/>
        <c:axId val="34781056"/>
      </c:scatterChart>
      <c:valAx>
        <c:axId val="34779136"/>
        <c:scaling>
          <c:orientation val="minMax"/>
        </c:scaling>
        <c:delete val="0"/>
        <c:axPos val="b"/>
        <c:majorGridlines/>
        <c:title>
          <c:tx>
            <c:rich>
              <a:bodyPr/>
              <a:lstStyle/>
              <a:p>
                <a:pPr>
                  <a:defRPr/>
                </a:pPr>
                <a:r>
                  <a:rPr lang="en-US"/>
                  <a:t>v (mm/s)</a:t>
                </a:r>
              </a:p>
            </c:rich>
          </c:tx>
          <c:layout/>
          <c:overlay val="0"/>
        </c:title>
        <c:numFmt formatCode="0.00" sourceLinked="1"/>
        <c:majorTickMark val="out"/>
        <c:minorTickMark val="none"/>
        <c:tickLblPos val="nextTo"/>
        <c:crossAx val="34781056"/>
        <c:crosses val="autoZero"/>
        <c:crossBetween val="midCat"/>
      </c:valAx>
      <c:valAx>
        <c:axId val="34781056"/>
        <c:scaling>
          <c:orientation val="minMax"/>
        </c:scaling>
        <c:delete val="0"/>
        <c:axPos val="l"/>
        <c:majorGridlines/>
        <c:title>
          <c:tx>
            <c:rich>
              <a:bodyPr rot="-5400000" vert="horz"/>
              <a:lstStyle/>
              <a:p>
                <a:pPr>
                  <a:defRPr/>
                </a:pPr>
                <a:r>
                  <a:rPr lang="en-US" sz="900" b="0"/>
                  <a:t>Fraction with settling velocity less than stated</a:t>
                </a:r>
              </a:p>
            </c:rich>
          </c:tx>
          <c:layout/>
          <c:overlay val="0"/>
        </c:title>
        <c:numFmt formatCode="General" sourceLinked="1"/>
        <c:majorTickMark val="out"/>
        <c:minorTickMark val="none"/>
        <c:tickLblPos val="nextTo"/>
        <c:crossAx val="34779136"/>
        <c:crosses val="autoZero"/>
        <c:crossBetween val="midCat"/>
        <c:majorUnit val="20"/>
      </c:valAx>
    </c:plotArea>
    <c:plotVisOnly val="1"/>
    <c:dispBlanksAs val="gap"/>
    <c:showDLblsOverMax val="0"/>
  </c:chart>
  <c:spPr>
    <a:ln>
      <a:noFill/>
    </a:ln>
  </c:sp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0.37975</cdr:x>
      <cdr:y>0.60417</cdr:y>
    </cdr:from>
    <cdr:to>
      <cdr:x>0.38134</cdr:x>
      <cdr:y>0.826</cdr:y>
    </cdr:to>
    <cdr:cxnSp macro="">
      <cdr:nvCxnSpPr>
        <cdr:cNvPr id="2" name="Straight Arrow Connector 1"/>
        <cdr:cNvCxnSpPr/>
      </cdr:nvCxnSpPr>
      <cdr:spPr>
        <a:xfrm xmlns:a="http://schemas.openxmlformats.org/drawingml/2006/main" flipV="1">
          <a:off x="2286000" y="2209800"/>
          <a:ext cx="9590" cy="811364"/>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0.12658</cdr:x>
      <cdr:y>0.59579</cdr:y>
    </cdr:from>
    <cdr:to>
      <cdr:x>0.37653</cdr:x>
      <cdr:y>0.59579</cdr:y>
    </cdr:to>
    <cdr:cxnSp macro="">
      <cdr:nvCxnSpPr>
        <cdr:cNvPr id="5" name="Straight Arrow Connector 4"/>
        <cdr:cNvCxnSpPr/>
      </cdr:nvCxnSpPr>
      <cdr:spPr>
        <a:xfrm xmlns:a="http://schemas.openxmlformats.org/drawingml/2006/main" flipH="1" flipV="1">
          <a:off x="628153" y="1852654"/>
          <a:ext cx="1240387" cy="12"/>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0.13924</cdr:x>
      <cdr:y>0.72917</cdr:y>
    </cdr:from>
    <cdr:to>
      <cdr:x>0.27063</cdr:x>
      <cdr:y>0.73173</cdr:y>
    </cdr:to>
    <cdr:cxnSp macro="">
      <cdr:nvCxnSpPr>
        <cdr:cNvPr id="12" name="Straight Arrow Connector 11"/>
        <cdr:cNvCxnSpPr/>
      </cdr:nvCxnSpPr>
      <cdr:spPr>
        <a:xfrm xmlns:a="http://schemas.openxmlformats.org/drawingml/2006/main" flipV="1">
          <a:off x="838200" y="2667000"/>
          <a:ext cx="790941" cy="9363"/>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0.27848</cdr:x>
      <cdr:y>0.72917</cdr:y>
    </cdr:from>
    <cdr:to>
      <cdr:x>0.28009</cdr:x>
      <cdr:y>0.80332</cdr:y>
    </cdr:to>
    <cdr:cxnSp macro="">
      <cdr:nvCxnSpPr>
        <cdr:cNvPr id="15" name="Straight Arrow Connector 14"/>
        <cdr:cNvCxnSpPr/>
      </cdr:nvCxnSpPr>
      <cdr:spPr>
        <a:xfrm xmlns:a="http://schemas.openxmlformats.org/drawingml/2006/main">
          <a:off x="1676400" y="2667000"/>
          <a:ext cx="9692" cy="271211"/>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AB9636-B218-48E7-A003-EB06D47D9FD2}" type="datetimeFigureOut">
              <a:rPr lang="en-US" smtClean="0"/>
              <a:t>12/13/2017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6C78D2-32AA-4099-96CF-ECD0C435B65D}" type="slidenum">
              <a:rPr lang="en-US" smtClean="0"/>
              <a:t>‹#›</a:t>
            </a:fld>
            <a:endParaRPr lang="en-US"/>
          </a:p>
        </p:txBody>
      </p:sp>
    </p:spTree>
    <p:extLst>
      <p:ext uri="{BB962C8B-B14F-4D97-AF65-F5344CB8AC3E}">
        <p14:creationId xmlns:p14="http://schemas.microsoft.com/office/powerpoint/2010/main" val="1251456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 405 Sanitary and Environmental Engineering</a:t>
            </a:r>
            <a:endParaRPr lang="en-US" dirty="0"/>
          </a:p>
        </p:txBody>
      </p:sp>
      <p:sp>
        <p:nvSpPr>
          <p:cNvPr id="3" name="Content Placeholder 2"/>
          <p:cNvSpPr>
            <a:spLocks noGrp="1"/>
          </p:cNvSpPr>
          <p:nvPr>
            <p:ph idx="1"/>
          </p:nvPr>
        </p:nvSpPr>
        <p:spPr>
          <a:xfrm>
            <a:off x="457200" y="4419600"/>
            <a:ext cx="8229600" cy="2392363"/>
          </a:xfrm>
        </p:spPr>
        <p:txBody>
          <a:bodyPr>
            <a:normAutofit fontScale="92500" lnSpcReduction="20000"/>
          </a:bodyPr>
          <a:lstStyle/>
          <a:p>
            <a:pPr marL="0" indent="0" algn="ctr">
              <a:buNone/>
            </a:pPr>
            <a:r>
              <a:rPr lang="en-US" dirty="0"/>
              <a:t>Al Mansour University College</a:t>
            </a:r>
          </a:p>
          <a:p>
            <a:pPr marL="0" indent="0" algn="ctr">
              <a:buNone/>
            </a:pPr>
            <a:r>
              <a:rPr lang="en-US" dirty="0"/>
              <a:t>Civil Engineering department</a:t>
            </a:r>
          </a:p>
          <a:p>
            <a:pPr marL="0" indent="0" algn="ctr">
              <a:buNone/>
            </a:pPr>
            <a:r>
              <a:rPr lang="en-US" dirty="0" smtClean="0"/>
              <a:t>2017-2018</a:t>
            </a:r>
          </a:p>
          <a:p>
            <a:pPr marL="0" indent="0" algn="ctr">
              <a:buNone/>
            </a:pPr>
            <a:r>
              <a:rPr lang="en-US" dirty="0" smtClean="0"/>
              <a:t>Lecture 7</a:t>
            </a:r>
            <a:endParaRPr lang="en-US" dirty="0"/>
          </a:p>
          <a:p>
            <a:pPr marL="0" indent="0" algn="ctr">
              <a:buNone/>
            </a:pPr>
            <a:r>
              <a:rPr lang="en-US" dirty="0" err="1" smtClean="0"/>
              <a:t>Dr</a:t>
            </a:r>
            <a:r>
              <a:rPr lang="en-US" dirty="0" smtClean="0"/>
              <a:t> </a:t>
            </a:r>
            <a:r>
              <a:rPr lang="en-US" dirty="0" err="1"/>
              <a:t>Ameer</a:t>
            </a:r>
            <a:r>
              <a:rPr lang="en-US" dirty="0"/>
              <a:t> </a:t>
            </a:r>
            <a:r>
              <a:rPr lang="en-US" dirty="0" err="1"/>
              <a:t>Badr</a:t>
            </a:r>
            <a:r>
              <a:rPr lang="en-US" dirty="0"/>
              <a:t> </a:t>
            </a:r>
            <a:r>
              <a:rPr lang="en-US" dirty="0" err="1"/>
              <a:t>Khudhair</a:t>
            </a:r>
            <a:endParaRPr lang="en-US" dirty="0"/>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7281" y="1679575"/>
            <a:ext cx="2047875" cy="2511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69949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Settling tank </a:t>
            </a:r>
            <a:r>
              <a:rPr lang="en-US" sz="4000" b="1" dirty="0" smtClean="0"/>
              <a:t>zones</a:t>
            </a:r>
            <a:endParaRPr lang="ar-IQ" sz="4000" dirty="0"/>
          </a:p>
        </p:txBody>
      </p:sp>
      <p:sp>
        <p:nvSpPr>
          <p:cNvPr id="3" name="Content Placeholder 2"/>
          <p:cNvSpPr>
            <a:spLocks noGrp="1"/>
          </p:cNvSpPr>
          <p:nvPr>
            <p:ph idx="1"/>
          </p:nvPr>
        </p:nvSpPr>
        <p:spPr>
          <a:xfrm>
            <a:off x="457200" y="1371600"/>
            <a:ext cx="8229600" cy="4754563"/>
          </a:xfrm>
        </p:spPr>
        <p:txBody>
          <a:bodyPr/>
          <a:lstStyle/>
          <a:p>
            <a:pPr marL="0" indent="0" algn="just">
              <a:buNone/>
            </a:pPr>
            <a:r>
              <a:rPr lang="en-US" sz="1800" dirty="0"/>
              <a:t>Zones in Settling Tanks – Settling tanks have been traditionally divided into four zones for purposes of discussion, each zone having its characteristic function.  See Figure below. </a:t>
            </a:r>
          </a:p>
          <a:p>
            <a:endParaRPr lang="ar-IQ" dirty="0"/>
          </a:p>
        </p:txBody>
      </p:sp>
      <p:pic>
        <p:nvPicPr>
          <p:cNvPr id="4" name="Picture 3"/>
          <p:cNvPicPr/>
          <p:nvPr/>
        </p:nvPicPr>
        <p:blipFill rotWithShape="1">
          <a:blip r:embed="rId2"/>
          <a:srcRect l="20204" t="37726" r="23546" b="24268"/>
          <a:stretch/>
        </p:blipFill>
        <p:spPr bwMode="auto">
          <a:xfrm>
            <a:off x="685800" y="2438401"/>
            <a:ext cx="7772400" cy="4038600"/>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3473424" y="6488668"/>
            <a:ext cx="2241576" cy="369332"/>
          </a:xfrm>
          <a:prstGeom prst="rect">
            <a:avLst/>
          </a:prstGeom>
        </p:spPr>
        <p:txBody>
          <a:bodyPr wrap="none">
            <a:spAutoFit/>
          </a:bodyPr>
          <a:lstStyle/>
          <a:p>
            <a:r>
              <a:rPr lang="en-US" dirty="0"/>
              <a:t>Figure 3: settling zone</a:t>
            </a:r>
            <a:endParaRPr lang="ar-IQ" dirty="0"/>
          </a:p>
        </p:txBody>
      </p:sp>
    </p:spTree>
    <p:extLst>
      <p:ext uri="{BB962C8B-B14F-4D97-AF65-F5344CB8AC3E}">
        <p14:creationId xmlns:p14="http://schemas.microsoft.com/office/powerpoint/2010/main" val="15070125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normAutofit lnSpcReduction="10000"/>
          </a:bodyPr>
          <a:lstStyle/>
          <a:p>
            <a:pPr marL="0" indent="0" algn="just">
              <a:buNone/>
            </a:pPr>
            <a:r>
              <a:rPr lang="en-US" b="1" dirty="0"/>
              <a:t>Inlet zone </a:t>
            </a:r>
            <a:r>
              <a:rPr lang="en-US" dirty="0"/>
              <a:t>provides a smooth transition from the influent flow to the uniform and steady flow desired in the settling zone. </a:t>
            </a:r>
            <a:r>
              <a:rPr lang="en-US" b="1" dirty="0"/>
              <a:t>Outlet zone</a:t>
            </a:r>
            <a:r>
              <a:rPr lang="en-US" dirty="0"/>
              <a:t> provides a smooth transition from the settling zone to the effluent flow. </a:t>
            </a:r>
            <a:r>
              <a:rPr lang="en-US" b="1" dirty="0"/>
              <a:t>Sludge zone</a:t>
            </a:r>
            <a:r>
              <a:rPr lang="en-US" dirty="0"/>
              <a:t> receives the settled material and prevents it from interfering with the sedimentation of particles in the settling zone. </a:t>
            </a:r>
            <a:r>
              <a:rPr lang="en-US" b="1" dirty="0"/>
              <a:t>Settling zone</a:t>
            </a:r>
            <a:r>
              <a:rPr lang="en-US" dirty="0"/>
              <a:t> provides tank volume for settling, free from interference from the other three zones.</a:t>
            </a:r>
          </a:p>
          <a:p>
            <a:pPr marL="0" indent="0">
              <a:buNone/>
            </a:pPr>
            <a:r>
              <a:rPr lang="en-US" dirty="0"/>
              <a:t> </a:t>
            </a:r>
          </a:p>
          <a:p>
            <a:endParaRPr lang="ar-IQ" dirty="0"/>
          </a:p>
        </p:txBody>
      </p:sp>
    </p:spTree>
    <p:extLst>
      <p:ext uri="{BB962C8B-B14F-4D97-AF65-F5344CB8AC3E}">
        <p14:creationId xmlns:p14="http://schemas.microsoft.com/office/powerpoint/2010/main" val="1217149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txBody>
          <a:bodyPr>
            <a:normAutofit fontScale="77500" lnSpcReduction="20000"/>
          </a:bodyPr>
          <a:lstStyle/>
          <a:p>
            <a:pPr marL="0" indent="0" algn="just">
              <a:buNone/>
            </a:pPr>
            <a:r>
              <a:rPr lang="en-US" b="1" dirty="0"/>
              <a:t>Example</a:t>
            </a:r>
            <a:r>
              <a:rPr lang="en-US" dirty="0"/>
              <a:t> 1: Calculate the terminal settling velocity for a sand particle in water at 10˚C. Assume the sand particle has a diameter of 25 µm and a density of 2650 kg/m</a:t>
            </a:r>
            <a:r>
              <a:rPr lang="en-US" baseline="30000" dirty="0"/>
              <a:t>3</a:t>
            </a:r>
            <a:r>
              <a:rPr lang="en-US" dirty="0"/>
              <a:t> (</a:t>
            </a:r>
            <a:r>
              <a:rPr lang="en-US" dirty="0" err="1"/>
              <a:t>s.g</a:t>
            </a:r>
            <a:r>
              <a:rPr lang="en-US" dirty="0"/>
              <a:t> =2.65). For water at 10˚C, Kinematic viscosity= 1.306 *10</a:t>
            </a:r>
            <a:r>
              <a:rPr lang="en-US" baseline="30000" dirty="0"/>
              <a:t>-6</a:t>
            </a:r>
            <a:r>
              <a:rPr lang="en-US" dirty="0"/>
              <a:t> m</a:t>
            </a:r>
            <a:r>
              <a:rPr lang="en-US" baseline="30000" dirty="0"/>
              <a:t>2</a:t>
            </a:r>
            <a:r>
              <a:rPr lang="en-US" dirty="0"/>
              <a:t>/s.</a:t>
            </a:r>
          </a:p>
          <a:p>
            <a:pPr marL="0" indent="0" algn="just">
              <a:buNone/>
            </a:pPr>
            <a:r>
              <a:rPr lang="en-US" dirty="0"/>
              <a:t> </a:t>
            </a:r>
          </a:p>
          <a:p>
            <a:pPr marL="0" indent="0" algn="just">
              <a:buNone/>
            </a:pPr>
            <a:r>
              <a:rPr lang="en-US" sz="3100" dirty="0" err="1" smtClean="0"/>
              <a:t>V</a:t>
            </a:r>
            <a:r>
              <a:rPr lang="en-US" sz="3100" baseline="-25000" dirty="0" err="1" smtClean="0"/>
              <a:t>s</a:t>
            </a:r>
            <a:r>
              <a:rPr lang="en-US" sz="3100" dirty="0" smtClean="0"/>
              <a:t>=((</a:t>
            </a:r>
            <a:r>
              <a:rPr lang="en-US" sz="3100" dirty="0"/>
              <a:t>9.81*(2650-1000</a:t>
            </a:r>
            <a:r>
              <a:rPr lang="en-US" sz="3100" dirty="0" smtClean="0"/>
              <a:t>)*(</a:t>
            </a:r>
            <a:r>
              <a:rPr lang="en-US" sz="3100" dirty="0"/>
              <a:t>25*10</a:t>
            </a:r>
            <a:r>
              <a:rPr lang="en-US" sz="3100" baseline="30000" dirty="0"/>
              <a:t>-6</a:t>
            </a:r>
            <a:r>
              <a:rPr lang="en-US" sz="3100" dirty="0"/>
              <a:t>)</a:t>
            </a:r>
            <a:r>
              <a:rPr lang="en-US" sz="3100" baseline="30000" dirty="0"/>
              <a:t>2</a:t>
            </a:r>
            <a:r>
              <a:rPr lang="en-US" sz="3100" dirty="0"/>
              <a:t>/(18*1000*1.306*10</a:t>
            </a:r>
            <a:r>
              <a:rPr lang="en-US" sz="3100" baseline="30000" dirty="0"/>
              <a:t>-6</a:t>
            </a:r>
            <a:r>
              <a:rPr lang="en-US" sz="3100" dirty="0"/>
              <a:t>))*3600 = 1.55 m/h</a:t>
            </a:r>
          </a:p>
          <a:p>
            <a:pPr marL="0" indent="0" algn="just">
              <a:buNone/>
            </a:pPr>
            <a:r>
              <a:rPr lang="en-US" dirty="0"/>
              <a:t> </a:t>
            </a:r>
          </a:p>
          <a:p>
            <a:pPr marL="0" indent="0" algn="just">
              <a:buNone/>
            </a:pPr>
            <a:r>
              <a:rPr lang="en-US" dirty="0"/>
              <a:t>Verify flow conditions. Check the Reynolds number to see if the particle is settling under laminar conditions and if the terminal velocity calculated in previous step is valid.</a:t>
            </a:r>
          </a:p>
          <a:p>
            <a:pPr marL="0" indent="0" algn="just">
              <a:buNone/>
            </a:pPr>
            <a:r>
              <a:rPr lang="en-US" dirty="0"/>
              <a:t> </a:t>
            </a:r>
          </a:p>
          <a:p>
            <a:pPr marL="0" indent="0" algn="just">
              <a:buNone/>
            </a:pPr>
            <a:r>
              <a:rPr lang="en-US" dirty="0"/>
              <a:t>Re = 1000*(25*10</a:t>
            </a:r>
            <a:r>
              <a:rPr lang="en-US" baseline="30000" dirty="0"/>
              <a:t>-6</a:t>
            </a:r>
            <a:r>
              <a:rPr lang="en-US" dirty="0"/>
              <a:t>)(1.55/3600)/(1.306*1000*10</a:t>
            </a:r>
            <a:r>
              <a:rPr lang="en-US" baseline="30000" dirty="0"/>
              <a:t>-6</a:t>
            </a:r>
            <a:r>
              <a:rPr lang="en-US" dirty="0"/>
              <a:t>) = 0.0082</a:t>
            </a:r>
          </a:p>
          <a:p>
            <a:pPr marL="0" indent="0" algn="just">
              <a:buNone/>
            </a:pPr>
            <a:r>
              <a:rPr lang="en-US" dirty="0"/>
              <a:t>Comment: the Reynolds number is much less than 0.5; consequently, laminar law exists and stakes' law applies.</a:t>
            </a:r>
          </a:p>
          <a:p>
            <a:pPr marL="0" indent="0">
              <a:buNone/>
            </a:pPr>
            <a:endParaRPr lang="ar-IQ" dirty="0"/>
          </a:p>
        </p:txBody>
      </p:sp>
    </p:spTree>
    <p:extLst>
      <p:ext uri="{BB962C8B-B14F-4D97-AF65-F5344CB8AC3E}">
        <p14:creationId xmlns:p14="http://schemas.microsoft.com/office/powerpoint/2010/main" val="29453092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457200"/>
                <a:ext cx="8229600" cy="5943600"/>
              </a:xfrm>
            </p:spPr>
            <p:txBody>
              <a:bodyPr>
                <a:normAutofit fontScale="85000" lnSpcReduction="10000"/>
              </a:bodyPr>
              <a:lstStyle/>
              <a:p>
                <a:pPr marL="0" indent="0">
                  <a:buNone/>
                </a:pPr>
                <a14:m>
                  <m:oMathPara xmlns:m="http://schemas.openxmlformats.org/officeDocument/2006/math">
                    <m:oMathParaPr>
                      <m:jc m:val="left"/>
                    </m:oMathParaPr>
                    <m:oMath xmlns:m="http://schemas.openxmlformats.org/officeDocument/2006/math">
                      <m:f>
                        <m:fPr>
                          <m:ctrlPr>
                            <a:rPr lang="en-US" i="1">
                              <a:latin typeface="Cambria Math"/>
                            </a:rPr>
                          </m:ctrlPr>
                        </m:fPr>
                        <m:num>
                          <m:sSub>
                            <m:sSubPr>
                              <m:ctrlPr>
                                <a:rPr lang="en-US" i="1">
                                  <a:latin typeface="Cambria Math"/>
                                </a:rPr>
                              </m:ctrlPr>
                            </m:sSubPr>
                            <m:e>
                              <m:r>
                                <a:rPr lang="en-US" i="1">
                                  <a:latin typeface="Cambria Math"/>
                                </a:rPr>
                                <m:t>𝑣</m:t>
                              </m:r>
                            </m:e>
                            <m:sub>
                              <m:r>
                                <a:rPr lang="en-US" i="1">
                                  <a:latin typeface="Cambria Math"/>
                                </a:rPr>
                                <m:t>𝑠</m:t>
                              </m:r>
                            </m:sub>
                          </m:sSub>
                        </m:num>
                        <m:den>
                          <m:r>
                            <a:rPr lang="en-US" i="1">
                              <a:latin typeface="Cambria Math"/>
                            </a:rPr>
                            <m:t>𝑣</m:t>
                          </m:r>
                        </m:den>
                      </m:f>
                      <m:r>
                        <a:rPr lang="en-US" i="1">
                          <a:latin typeface="Cambria Math"/>
                        </a:rPr>
                        <m:t>=</m:t>
                      </m:r>
                      <m:f>
                        <m:fPr>
                          <m:ctrlPr>
                            <a:rPr lang="en-US" i="1">
                              <a:latin typeface="Cambria Math"/>
                            </a:rPr>
                          </m:ctrlPr>
                        </m:fPr>
                        <m:num>
                          <m:r>
                            <a:rPr lang="en-US" i="1">
                              <a:latin typeface="Cambria Math"/>
                            </a:rPr>
                            <m:t>h</m:t>
                          </m:r>
                        </m:num>
                        <m:den>
                          <m:r>
                            <a:rPr lang="en-US" i="1">
                              <a:latin typeface="Cambria Math"/>
                            </a:rPr>
                            <m:t>𝐿</m:t>
                          </m:r>
                        </m:den>
                      </m:f>
                    </m:oMath>
                  </m:oMathPara>
                </a14:m>
                <a:endParaRPr lang="en-US" dirty="0"/>
              </a:p>
              <a:p>
                <a:pPr marL="0" indent="0">
                  <a:buNone/>
                </a:pPr>
                <a14:m>
                  <m:oMathPara xmlns:m="http://schemas.openxmlformats.org/officeDocument/2006/math">
                    <m:oMathParaPr>
                      <m:jc m:val="left"/>
                    </m:oMathParaPr>
                    <m:oMath xmlns:m="http://schemas.openxmlformats.org/officeDocument/2006/math">
                      <m:sSub>
                        <m:sSubPr>
                          <m:ctrlPr>
                            <a:rPr lang="en-US" i="1">
                              <a:latin typeface="Cambria Math"/>
                            </a:rPr>
                          </m:ctrlPr>
                        </m:sSubPr>
                        <m:e>
                          <m:r>
                            <a:rPr lang="en-US" i="1">
                              <a:latin typeface="Cambria Math"/>
                            </a:rPr>
                            <m:t>𝑣</m:t>
                          </m:r>
                        </m:e>
                        <m:sub>
                          <m:r>
                            <a:rPr lang="en-US" i="1">
                              <a:latin typeface="Cambria Math"/>
                            </a:rPr>
                            <m:t>𝑠</m:t>
                          </m:r>
                        </m:sub>
                      </m:sSub>
                      <m:r>
                        <a:rPr lang="en-US" i="1">
                          <a:latin typeface="Cambria Math"/>
                        </a:rPr>
                        <m:t>=</m:t>
                      </m:r>
                      <m:r>
                        <a:rPr lang="en-US" i="1">
                          <a:latin typeface="Cambria Math"/>
                        </a:rPr>
                        <m:t>𝑣</m:t>
                      </m:r>
                      <m:f>
                        <m:fPr>
                          <m:ctrlPr>
                            <a:rPr lang="en-US" i="1">
                              <a:latin typeface="Cambria Math"/>
                            </a:rPr>
                          </m:ctrlPr>
                        </m:fPr>
                        <m:num>
                          <m:r>
                            <a:rPr lang="en-US" i="1">
                              <a:latin typeface="Cambria Math"/>
                            </a:rPr>
                            <m:t>h</m:t>
                          </m:r>
                        </m:num>
                        <m:den>
                          <m:r>
                            <a:rPr lang="en-US" i="1">
                              <a:latin typeface="Cambria Math"/>
                            </a:rPr>
                            <m:t>𝐿</m:t>
                          </m:r>
                        </m:den>
                      </m:f>
                    </m:oMath>
                  </m:oMathPara>
                </a14:m>
                <a:endParaRPr lang="en-US" dirty="0"/>
              </a:p>
              <a:p>
                <a:pPr marL="0" indent="0">
                  <a:buNone/>
                </a:pPr>
                <a:r>
                  <a:rPr lang="en-US" dirty="0"/>
                  <a:t>Q =</a:t>
                </a:r>
                <a:r>
                  <a:rPr lang="en-US" dirty="0" err="1"/>
                  <a:t>v.A</a:t>
                </a:r>
                <a:r>
                  <a:rPr lang="en-US" dirty="0"/>
                  <a:t> =</a:t>
                </a:r>
                <a:r>
                  <a:rPr lang="en-US" dirty="0" err="1"/>
                  <a:t>v.h.w</a:t>
                </a:r>
                <a:endParaRPr lang="en-US" dirty="0"/>
              </a:p>
              <a:p>
                <a:pPr marL="0" indent="0">
                  <a:buNone/>
                </a:pPr>
                <a:r>
                  <a:rPr lang="en-US" dirty="0"/>
                  <a:t>v= Q/</a:t>
                </a:r>
                <a:r>
                  <a:rPr lang="en-US" dirty="0" err="1"/>
                  <a:t>w.h</a:t>
                </a:r>
                <a:endParaRPr lang="en-US" dirty="0"/>
              </a:p>
              <a:p>
                <a:pPr marL="0" indent="0">
                  <a:buNone/>
                </a:pPr>
                <a14:m>
                  <m:oMath xmlns:m="http://schemas.openxmlformats.org/officeDocument/2006/math">
                    <m:sSub>
                      <m:sSubPr>
                        <m:ctrlPr>
                          <a:rPr lang="en-US" i="1">
                            <a:latin typeface="Cambria Math"/>
                          </a:rPr>
                        </m:ctrlPr>
                      </m:sSubPr>
                      <m:e>
                        <m:r>
                          <a:rPr lang="en-US" i="1">
                            <a:latin typeface="Cambria Math"/>
                          </a:rPr>
                          <m:t>𝑣</m:t>
                        </m:r>
                      </m:e>
                      <m:sub>
                        <m:r>
                          <a:rPr lang="en-US" i="1">
                            <a:latin typeface="Cambria Math"/>
                          </a:rPr>
                          <m:t>𝑠</m:t>
                        </m:r>
                        <m:r>
                          <a:rPr lang="en-US" i="1">
                            <a:latin typeface="Cambria Math"/>
                          </a:rPr>
                          <m:t> </m:t>
                        </m:r>
                      </m:sub>
                    </m:sSub>
                    <m:r>
                      <a:rPr lang="en-US" i="1">
                        <a:latin typeface="Cambria Math"/>
                      </a:rPr>
                      <m:t>=</m:t>
                    </m:r>
                    <m:f>
                      <m:fPr>
                        <m:ctrlPr>
                          <a:rPr lang="en-US" i="1">
                            <a:latin typeface="Cambria Math"/>
                          </a:rPr>
                        </m:ctrlPr>
                      </m:fPr>
                      <m:num>
                        <m:r>
                          <a:rPr lang="en-US" i="1">
                            <a:latin typeface="Cambria Math"/>
                          </a:rPr>
                          <m:t>𝑄</m:t>
                        </m:r>
                      </m:num>
                      <m:den>
                        <m:r>
                          <a:rPr lang="en-US" i="1">
                            <a:latin typeface="Cambria Math"/>
                          </a:rPr>
                          <m:t>𝑤</m:t>
                        </m:r>
                        <m:r>
                          <a:rPr lang="en-US" i="1">
                            <a:latin typeface="Cambria Math"/>
                          </a:rPr>
                          <m:t>.</m:t>
                        </m:r>
                        <m:r>
                          <a:rPr lang="en-US" i="1">
                            <a:latin typeface="Cambria Math"/>
                          </a:rPr>
                          <m:t>h</m:t>
                        </m:r>
                      </m:den>
                    </m:f>
                    <m:r>
                      <a:rPr lang="en-US" i="1">
                        <a:latin typeface="Cambria Math"/>
                      </a:rPr>
                      <m:t>×</m:t>
                    </m:r>
                    <m:f>
                      <m:fPr>
                        <m:ctrlPr>
                          <a:rPr lang="en-US" i="1">
                            <a:latin typeface="Cambria Math"/>
                          </a:rPr>
                        </m:ctrlPr>
                      </m:fPr>
                      <m:num>
                        <m:r>
                          <a:rPr lang="en-US" i="1">
                            <a:latin typeface="Cambria Math"/>
                          </a:rPr>
                          <m:t>h</m:t>
                        </m:r>
                      </m:num>
                      <m:den>
                        <m:r>
                          <a:rPr lang="en-US" i="1">
                            <a:latin typeface="Cambria Math"/>
                          </a:rPr>
                          <m:t>𝐿</m:t>
                        </m:r>
                      </m:den>
                    </m:f>
                  </m:oMath>
                </a14:m>
                <a:r>
                  <a:rPr lang="en-US" dirty="0"/>
                  <a:t> =</a:t>
                </a:r>
              </a:p>
              <a:p>
                <a:pPr marL="0" indent="0">
                  <a:buNone/>
                </a:pPr>
                <a:r>
                  <a:rPr lang="en-US" dirty="0"/>
                  <a:t> </a:t>
                </a:r>
              </a:p>
              <a:p>
                <a:pPr marL="0" indent="0">
                  <a:buNone/>
                </a:pPr>
                <a14:m>
                  <m:oMathPara xmlns:m="http://schemas.openxmlformats.org/officeDocument/2006/math">
                    <m:oMathParaPr>
                      <m:jc m:val="left"/>
                    </m:oMathParaPr>
                    <m:oMath xmlns:m="http://schemas.openxmlformats.org/officeDocument/2006/math">
                      <m:sSub>
                        <m:sSubPr>
                          <m:ctrlPr>
                            <a:rPr lang="en-US" i="1">
                              <a:latin typeface="Cambria Math"/>
                            </a:rPr>
                          </m:ctrlPr>
                        </m:sSubPr>
                        <m:e>
                          <m:r>
                            <a:rPr lang="en-US" i="1">
                              <a:latin typeface="Cambria Math"/>
                            </a:rPr>
                            <m:t>𝑣</m:t>
                          </m:r>
                        </m:e>
                        <m:sub>
                          <m:r>
                            <a:rPr lang="en-US" i="1">
                              <a:latin typeface="Cambria Math"/>
                            </a:rPr>
                            <m:t>𝑠</m:t>
                          </m:r>
                          <m:r>
                            <a:rPr lang="en-US" i="1">
                              <a:latin typeface="Cambria Math"/>
                            </a:rPr>
                            <m:t> </m:t>
                          </m:r>
                        </m:sub>
                      </m:sSub>
                      <m:r>
                        <a:rPr lang="en-US" i="1">
                          <a:latin typeface="Cambria Math"/>
                        </a:rPr>
                        <m:t>=</m:t>
                      </m:r>
                      <m:f>
                        <m:fPr>
                          <m:ctrlPr>
                            <a:rPr lang="en-US" i="1">
                              <a:latin typeface="Cambria Math"/>
                            </a:rPr>
                          </m:ctrlPr>
                        </m:fPr>
                        <m:num>
                          <m:r>
                            <a:rPr lang="en-US" i="1">
                              <a:latin typeface="Cambria Math"/>
                            </a:rPr>
                            <m:t>𝑄</m:t>
                          </m:r>
                        </m:num>
                        <m:den>
                          <m:r>
                            <a:rPr lang="en-US" i="1">
                              <a:latin typeface="Cambria Math"/>
                            </a:rPr>
                            <m:t>𝑤</m:t>
                          </m:r>
                          <m:r>
                            <a:rPr lang="en-US" i="1">
                              <a:latin typeface="Cambria Math"/>
                            </a:rPr>
                            <m:t>.</m:t>
                          </m:r>
                          <m:r>
                            <a:rPr lang="en-US" i="1">
                              <a:latin typeface="Cambria Math"/>
                            </a:rPr>
                            <m:t>𝐿</m:t>
                          </m:r>
                        </m:den>
                      </m:f>
                    </m:oMath>
                  </m:oMathPara>
                </a14:m>
                <a:endParaRPr lang="en-US" dirty="0"/>
              </a:p>
              <a:p>
                <a:pPr marL="0" indent="0">
                  <a:buNone/>
                </a:pPr>
                <a:r>
                  <a:rPr lang="en-US" dirty="0"/>
                  <a:t>A</a:t>
                </a:r>
                <a:r>
                  <a:rPr lang="en-US" baseline="-25000" dirty="0"/>
                  <a:t>s</a:t>
                </a:r>
                <a:r>
                  <a:rPr lang="en-US" dirty="0"/>
                  <a:t> = </a:t>
                </a:r>
                <a:r>
                  <a:rPr lang="en-US" dirty="0" err="1" smtClean="0"/>
                  <a:t>w.L</a:t>
                </a:r>
                <a:endParaRPr lang="en-US" dirty="0" smtClean="0"/>
              </a:p>
              <a:p>
                <a:pPr marL="0" indent="0">
                  <a:buNone/>
                </a:pPr>
                <a14:m>
                  <m:oMathPara xmlns:m="http://schemas.openxmlformats.org/officeDocument/2006/math">
                    <m:oMathParaPr>
                      <m:jc m:val="left"/>
                    </m:oMathParaPr>
                    <m:oMath xmlns:m="http://schemas.openxmlformats.org/officeDocument/2006/math">
                      <m:sSub>
                        <m:sSubPr>
                          <m:ctrlPr>
                            <a:rPr lang="en-US" i="1">
                              <a:latin typeface="Cambria Math"/>
                            </a:rPr>
                          </m:ctrlPr>
                        </m:sSubPr>
                        <m:e>
                          <m:r>
                            <a:rPr lang="en-US" i="1">
                              <a:latin typeface="Cambria Math"/>
                            </a:rPr>
                            <m:t>𝑣</m:t>
                          </m:r>
                        </m:e>
                        <m:sub>
                          <m:r>
                            <a:rPr lang="en-US" i="1">
                              <a:latin typeface="Cambria Math"/>
                            </a:rPr>
                            <m:t>𝑠</m:t>
                          </m:r>
                          <m:r>
                            <a:rPr lang="en-US" i="1">
                              <a:latin typeface="Cambria Math"/>
                            </a:rPr>
                            <m:t> </m:t>
                          </m:r>
                        </m:sub>
                      </m:sSub>
                      <m:r>
                        <a:rPr lang="en-US" i="1">
                          <a:latin typeface="Cambria Math"/>
                        </a:rPr>
                        <m:t>=</m:t>
                      </m:r>
                      <m:f>
                        <m:fPr>
                          <m:ctrlPr>
                            <a:rPr lang="en-US" i="1">
                              <a:latin typeface="Cambria Math"/>
                            </a:rPr>
                          </m:ctrlPr>
                        </m:fPr>
                        <m:num>
                          <m:r>
                            <a:rPr lang="en-US" i="1">
                              <a:latin typeface="Cambria Math"/>
                            </a:rPr>
                            <m:t>𝑄</m:t>
                          </m:r>
                        </m:num>
                        <m:den>
                          <m:r>
                            <m:rPr>
                              <m:nor/>
                            </m:rPr>
                            <a:rPr lang="en-US" dirty="0"/>
                            <m:t>A</m:t>
                          </m:r>
                          <m:r>
                            <m:rPr>
                              <m:nor/>
                            </m:rPr>
                            <a:rPr lang="en-US" baseline="-25000" dirty="0"/>
                            <m:t>s</m:t>
                          </m:r>
                        </m:den>
                      </m:f>
                    </m:oMath>
                  </m:oMathPara>
                </a14:m>
                <a:endParaRPr lang="en-US" dirty="0"/>
              </a:p>
              <a:p>
                <a:endParaRPr lang="ar-IQ"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457200"/>
                <a:ext cx="8229600" cy="5943600"/>
              </a:xfrm>
              <a:blipFill rotWithShape="1">
                <a:blip r:embed="rId2"/>
                <a:stretch>
                  <a:fillRect l="-1333" b="-5538"/>
                </a:stretch>
              </a:blipFill>
            </p:spPr>
            <p:txBody>
              <a:bodyPr/>
              <a:lstStyle/>
              <a:p>
                <a:r>
                  <a:rPr lang="ar-IQ">
                    <a:noFill/>
                  </a:rPr>
                  <a:t> </a:t>
                </a:r>
              </a:p>
            </p:txBody>
          </p:sp>
        </mc:Fallback>
      </mc:AlternateContent>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6413" t="28261" r="24348" b="52609"/>
          <a:stretch/>
        </p:blipFill>
        <p:spPr bwMode="auto">
          <a:xfrm>
            <a:off x="3886200" y="457200"/>
            <a:ext cx="4969161" cy="2779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34282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609600"/>
                <a:ext cx="8229600" cy="5516563"/>
              </a:xfrm>
            </p:spPr>
            <p:txBody>
              <a:bodyPr>
                <a:normAutofit/>
              </a:bodyPr>
              <a:lstStyle/>
              <a:p>
                <a:pPr marL="0" indent="0" algn="just">
                  <a:buNone/>
                </a:pPr>
                <a:r>
                  <a:rPr lang="en-US" sz="2400" dirty="0"/>
                  <a:t>SOR: Surface Overflow Rate, which is numerically equal to the flow divided by the plan area of the basin, but which physically represents the settling velocity of the lowest settling particle which is 100% removed</a:t>
                </a:r>
                <a:r>
                  <a:rPr lang="en-US" sz="2400" dirty="0" smtClean="0"/>
                  <a:t>.</a:t>
                </a:r>
              </a:p>
              <a:p>
                <a:pPr marL="0" indent="0" algn="just">
                  <a:buNone/>
                </a:pPr>
                <a:endParaRPr lang="en-US" sz="2400" dirty="0"/>
              </a:p>
              <a:p>
                <a:pPr marL="0" indent="0" algn="just">
                  <a:buNone/>
                </a:pPr>
                <a14:m>
                  <m:oMathPara xmlns:m="http://schemas.openxmlformats.org/officeDocument/2006/math">
                    <m:oMathParaPr>
                      <m:jc m:val="centerGroup"/>
                    </m:oMathParaPr>
                    <m:oMath xmlns:m="http://schemas.openxmlformats.org/officeDocument/2006/math">
                      <m:r>
                        <a:rPr lang="en-US" i="1">
                          <a:latin typeface="Cambria Math"/>
                        </a:rPr>
                        <m:t>𝑆𝑂𝑅</m:t>
                      </m:r>
                      <m:r>
                        <a:rPr lang="en-US" i="1">
                          <a:latin typeface="Cambria Math"/>
                        </a:rPr>
                        <m:t>=</m:t>
                      </m:r>
                      <m:f>
                        <m:fPr>
                          <m:ctrlPr>
                            <a:rPr lang="en-US" i="1">
                              <a:latin typeface="Cambria Math"/>
                            </a:rPr>
                          </m:ctrlPr>
                        </m:fPr>
                        <m:num>
                          <m:r>
                            <a:rPr lang="en-US" i="1">
                              <a:latin typeface="Cambria Math"/>
                            </a:rPr>
                            <m:t>𝑄</m:t>
                          </m:r>
                        </m:num>
                        <m:den>
                          <m:sSub>
                            <m:sSubPr>
                              <m:ctrlPr>
                                <a:rPr lang="en-US" i="1">
                                  <a:latin typeface="Cambria Math"/>
                                </a:rPr>
                              </m:ctrlPr>
                            </m:sSubPr>
                            <m:e>
                              <m:r>
                                <a:rPr lang="en-US" i="1">
                                  <a:latin typeface="Cambria Math"/>
                                </a:rPr>
                                <m:t>𝐴</m:t>
                              </m:r>
                            </m:e>
                            <m:sub>
                              <m:r>
                                <a:rPr lang="en-US" i="1">
                                  <a:latin typeface="Cambria Math"/>
                                </a:rPr>
                                <m:t>𝑠</m:t>
                              </m:r>
                            </m:sub>
                          </m:sSub>
                        </m:den>
                      </m:f>
                    </m:oMath>
                  </m:oMathPara>
                </a14:m>
                <a:endParaRPr lang="en-US" dirty="0"/>
              </a:p>
              <a:p>
                <a:pPr marL="0" indent="0" algn="just">
                  <a:buNone/>
                </a:pPr>
                <a14:m>
                  <m:oMathPara xmlns:m="http://schemas.openxmlformats.org/officeDocument/2006/math">
                    <m:oMathParaPr>
                      <m:jc m:val="centerGroup"/>
                    </m:oMathParaPr>
                    <m:oMath xmlns:m="http://schemas.openxmlformats.org/officeDocument/2006/math">
                      <m:r>
                        <a:rPr lang="en-US" i="1">
                          <a:latin typeface="Cambria Math"/>
                        </a:rPr>
                        <m:t>𝑅𝑒𝑚𝑜𝑣𝑎𝑙</m:t>
                      </m:r>
                      <m:r>
                        <a:rPr lang="en-US" i="1">
                          <a:latin typeface="Cambria Math"/>
                        </a:rPr>
                        <m:t>= </m:t>
                      </m:r>
                      <m:f>
                        <m:fPr>
                          <m:ctrlPr>
                            <a:rPr lang="en-US" i="1">
                              <a:latin typeface="Cambria Math"/>
                            </a:rPr>
                          </m:ctrlPr>
                        </m:fPr>
                        <m:num>
                          <m:sSub>
                            <m:sSubPr>
                              <m:ctrlPr>
                                <a:rPr lang="en-US" i="1">
                                  <a:latin typeface="Cambria Math"/>
                                </a:rPr>
                              </m:ctrlPr>
                            </m:sSubPr>
                            <m:e>
                              <m:r>
                                <a:rPr lang="en-US" i="1">
                                  <a:latin typeface="Cambria Math"/>
                                </a:rPr>
                                <m:t>𝑣</m:t>
                              </m:r>
                            </m:e>
                            <m:sub>
                              <m:r>
                                <a:rPr lang="en-US" i="1">
                                  <a:latin typeface="Cambria Math"/>
                                </a:rPr>
                                <m:t>𝑠</m:t>
                              </m:r>
                            </m:sub>
                          </m:sSub>
                        </m:num>
                        <m:den>
                          <m:r>
                            <a:rPr lang="en-US" i="1">
                              <a:latin typeface="Cambria Math"/>
                            </a:rPr>
                            <m:t>𝑆𝑂𝑅</m:t>
                          </m:r>
                        </m:den>
                      </m:f>
                      <m:r>
                        <a:rPr lang="en-US" i="1">
                          <a:latin typeface="Cambria Math"/>
                        </a:rPr>
                        <m:t>×</m:t>
                      </m:r>
                      <m:r>
                        <a:rPr lang="en-US" i="1">
                          <a:latin typeface="Cambria Math"/>
                        </a:rPr>
                        <m:t>100</m:t>
                      </m:r>
                      <m:r>
                        <a:rPr lang="en-US" i="1">
                          <a:latin typeface="Cambria Math"/>
                        </a:rPr>
                        <m:t>%</m:t>
                      </m:r>
                    </m:oMath>
                  </m:oMathPara>
                </a14:m>
                <a:endParaRPr lang="en-US" dirty="0"/>
              </a:p>
              <a:p>
                <a:pPr marL="0" indent="0" algn="just">
                  <a:buNone/>
                </a:pPr>
                <a14:m>
                  <m:oMathPara xmlns:m="http://schemas.openxmlformats.org/officeDocument/2006/math">
                    <m:oMathParaPr>
                      <m:jc m:val="centerGroup"/>
                    </m:oMathParaPr>
                    <m:oMath xmlns:m="http://schemas.openxmlformats.org/officeDocument/2006/math">
                      <m:r>
                        <a:rPr lang="en-US" i="1">
                          <a:latin typeface="Cambria Math"/>
                        </a:rPr>
                        <m:t>𝑅𝑒𝑚𝑜𝑣𝑎𝑙</m:t>
                      </m:r>
                      <m:r>
                        <a:rPr lang="en-US" i="1">
                          <a:latin typeface="Cambria Math"/>
                        </a:rPr>
                        <m:t>=</m:t>
                      </m:r>
                      <m:d>
                        <m:dPr>
                          <m:ctrlPr>
                            <a:rPr lang="en-US" i="1">
                              <a:latin typeface="Cambria Math"/>
                            </a:rPr>
                          </m:ctrlPr>
                        </m:dPr>
                        <m:e>
                          <m:r>
                            <a:rPr lang="en-US" i="1">
                              <a:latin typeface="Cambria Math"/>
                            </a:rPr>
                            <m:t>1</m:t>
                          </m:r>
                          <m:r>
                            <a:rPr lang="en-US" i="1">
                              <a:latin typeface="Cambria Math"/>
                            </a:rPr>
                            <m:t>− </m:t>
                          </m:r>
                          <m:sSub>
                            <m:sSubPr>
                              <m:ctrlPr>
                                <a:rPr lang="en-US" i="1">
                                  <a:latin typeface="Cambria Math"/>
                                </a:rPr>
                              </m:ctrlPr>
                            </m:sSubPr>
                            <m:e>
                              <m:r>
                                <a:rPr lang="en-US" i="1">
                                  <a:latin typeface="Cambria Math"/>
                                </a:rPr>
                                <m:t>𝑋</m:t>
                              </m:r>
                            </m:e>
                            <m:sub>
                              <m:r>
                                <a:rPr lang="en-US" i="1">
                                  <a:latin typeface="Cambria Math"/>
                                </a:rPr>
                                <m:t>𝑠</m:t>
                              </m:r>
                            </m:sub>
                          </m:sSub>
                        </m:e>
                      </m:d>
                      <m:r>
                        <a:rPr lang="en-US" i="1">
                          <a:latin typeface="Cambria Math"/>
                        </a:rPr>
                        <m:t>+ </m:t>
                      </m:r>
                      <m:f>
                        <m:fPr>
                          <m:ctrlPr>
                            <a:rPr lang="en-US" i="1">
                              <a:latin typeface="Cambria Math"/>
                            </a:rPr>
                          </m:ctrlPr>
                        </m:fPr>
                        <m:num>
                          <m:r>
                            <a:rPr lang="en-US" i="1">
                              <a:latin typeface="Cambria Math"/>
                            </a:rPr>
                            <m:t>1</m:t>
                          </m:r>
                        </m:num>
                        <m:den>
                          <m:sSub>
                            <m:sSubPr>
                              <m:ctrlPr>
                                <a:rPr lang="en-US" i="1">
                                  <a:latin typeface="Cambria Math"/>
                                </a:rPr>
                              </m:ctrlPr>
                            </m:sSubPr>
                            <m:e>
                              <m:r>
                                <a:rPr lang="en-US" i="1">
                                  <a:latin typeface="Cambria Math"/>
                                </a:rPr>
                                <m:t>𝑣</m:t>
                              </m:r>
                            </m:e>
                            <m:sub>
                              <m:r>
                                <a:rPr lang="en-US" i="1">
                                  <a:latin typeface="Cambria Math"/>
                                </a:rPr>
                                <m:t>𝑠</m:t>
                              </m:r>
                            </m:sub>
                          </m:sSub>
                        </m:den>
                      </m:f>
                      <m:nary>
                        <m:naryPr>
                          <m:chr m:val="∑"/>
                          <m:limLoc m:val="undOvr"/>
                          <m:subHide m:val="on"/>
                          <m:supHide m:val="on"/>
                          <m:ctrlPr>
                            <a:rPr lang="en-US" i="1">
                              <a:latin typeface="Cambria Math"/>
                            </a:rPr>
                          </m:ctrlPr>
                        </m:naryPr>
                        <m:sub/>
                        <m:sup/>
                        <m:e>
                          <m:r>
                            <a:rPr lang="en-US" i="1">
                              <a:latin typeface="Cambria Math"/>
                            </a:rPr>
                            <m:t>∆</m:t>
                          </m:r>
                          <m:r>
                            <a:rPr lang="en-US" i="1">
                              <a:latin typeface="Cambria Math"/>
                            </a:rPr>
                            <m:t>𝑣</m:t>
                          </m:r>
                          <m:r>
                            <a:rPr lang="en-US" i="1">
                              <a:latin typeface="Cambria Math"/>
                            </a:rPr>
                            <m:t>∆</m:t>
                          </m:r>
                          <m:r>
                            <a:rPr lang="en-US" i="1">
                              <a:latin typeface="Cambria Math"/>
                            </a:rPr>
                            <m:t>𝑥</m:t>
                          </m:r>
                        </m:e>
                      </m:nary>
                    </m:oMath>
                  </m:oMathPara>
                </a14:m>
                <a:endParaRPr lang="en-US" dirty="0"/>
              </a:p>
              <a:p>
                <a:pPr marL="0" indent="0" algn="just">
                  <a:buNone/>
                </a:pPr>
                <a:endParaRPr lang="ar-IQ"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609600"/>
                <a:ext cx="8229600" cy="5516563"/>
              </a:xfrm>
              <a:blipFill rotWithShape="1">
                <a:blip r:embed="rId2"/>
                <a:stretch>
                  <a:fillRect l="-1852" t="-884" r="-2000" b="-5083"/>
                </a:stretch>
              </a:blipFill>
            </p:spPr>
            <p:txBody>
              <a:bodyPr/>
              <a:lstStyle/>
              <a:p>
                <a:r>
                  <a:rPr lang="ar-IQ">
                    <a:noFill/>
                  </a:rPr>
                  <a:t> </a:t>
                </a:r>
              </a:p>
            </p:txBody>
          </p:sp>
        </mc:Fallback>
      </mc:AlternateContent>
    </p:spTree>
    <p:extLst>
      <p:ext uri="{BB962C8B-B14F-4D97-AF65-F5344CB8AC3E}">
        <p14:creationId xmlns:p14="http://schemas.microsoft.com/office/powerpoint/2010/main" val="18708801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458200" cy="5821363"/>
          </a:xfrm>
        </p:spPr>
        <p:txBody>
          <a:bodyPr>
            <a:normAutofit fontScale="70000" lnSpcReduction="20000"/>
          </a:bodyPr>
          <a:lstStyle/>
          <a:p>
            <a:pPr marL="0" indent="0" algn="just">
              <a:buNone/>
            </a:pPr>
            <a:r>
              <a:rPr lang="en-US" b="1" dirty="0"/>
              <a:t>Example</a:t>
            </a:r>
            <a:r>
              <a:rPr lang="en-US" dirty="0"/>
              <a:t>: Design </a:t>
            </a:r>
            <a:r>
              <a:rPr lang="en-US" dirty="0" smtClean="0"/>
              <a:t>a settling </a:t>
            </a:r>
            <a:r>
              <a:rPr lang="en-US" dirty="0"/>
              <a:t>tank (coagulation-sedimentation) with continuous flow for treating water for a population of 48,000 persons with an average daily consumption of 135 </a:t>
            </a:r>
            <a:r>
              <a:rPr lang="en-US" dirty="0" err="1"/>
              <a:t>lpc</a:t>
            </a:r>
            <a:r>
              <a:rPr lang="en-US" dirty="0"/>
              <a:t>. For sedimentation take detention period of 3 </a:t>
            </a:r>
            <a:r>
              <a:rPr lang="en-US" dirty="0" err="1"/>
              <a:t>hr</a:t>
            </a:r>
            <a:r>
              <a:rPr lang="en-US" dirty="0"/>
              <a:t>, depth =3m, width = 12m and slope of bed = 1/60.</a:t>
            </a:r>
          </a:p>
          <a:p>
            <a:pPr marL="0" indent="0" algn="just">
              <a:buNone/>
            </a:pPr>
            <a:r>
              <a:rPr lang="en-US" dirty="0"/>
              <a:t>Solution:</a:t>
            </a:r>
          </a:p>
          <a:p>
            <a:pPr marL="0" indent="0" algn="just">
              <a:buNone/>
            </a:pPr>
            <a:r>
              <a:rPr lang="en-US" dirty="0"/>
              <a:t>Average daily consumption =135 *48,000= 6,480,000</a:t>
            </a:r>
          </a:p>
          <a:p>
            <a:pPr marL="0" indent="0" algn="just">
              <a:buNone/>
            </a:pPr>
            <a:r>
              <a:rPr lang="en-US" dirty="0"/>
              <a:t>Maximum daily consumption = 6,480,000 *1.8 = 11,664,000 L = 11,664 m</a:t>
            </a:r>
            <a:r>
              <a:rPr lang="en-US" baseline="30000" dirty="0"/>
              <a:t>3</a:t>
            </a:r>
            <a:endParaRPr lang="en-US" dirty="0"/>
          </a:p>
          <a:p>
            <a:pPr marL="0" indent="0" algn="just">
              <a:buNone/>
            </a:pPr>
            <a:r>
              <a:rPr lang="en-US" dirty="0"/>
              <a:t>Capacity of tank = 11,664,000 * 3/24 =1458 m</a:t>
            </a:r>
            <a:r>
              <a:rPr lang="en-US" baseline="30000" dirty="0"/>
              <a:t>3</a:t>
            </a:r>
            <a:endParaRPr lang="en-US" dirty="0"/>
          </a:p>
          <a:p>
            <a:pPr marL="0" indent="0" algn="just">
              <a:buNone/>
            </a:pPr>
            <a:r>
              <a:rPr lang="en-US" dirty="0"/>
              <a:t>Depth is 3m</a:t>
            </a:r>
          </a:p>
          <a:p>
            <a:pPr marL="0" indent="0" algn="just">
              <a:buNone/>
            </a:pPr>
            <a:r>
              <a:rPr lang="en-US" dirty="0"/>
              <a:t>Sectional area of settling tank = 1458/ 3 =486 m</a:t>
            </a:r>
            <a:r>
              <a:rPr lang="en-US" baseline="30000" dirty="0"/>
              <a:t>2</a:t>
            </a:r>
            <a:endParaRPr lang="en-US" dirty="0"/>
          </a:p>
          <a:p>
            <a:pPr marL="0" indent="0" algn="just">
              <a:buNone/>
            </a:pPr>
            <a:r>
              <a:rPr lang="en-US" dirty="0"/>
              <a:t>Width is 12 m</a:t>
            </a:r>
          </a:p>
          <a:p>
            <a:pPr marL="0" indent="0" algn="just">
              <a:buNone/>
            </a:pPr>
            <a:r>
              <a:rPr lang="en-US" dirty="0"/>
              <a:t>Length of tank = (486/ 12) =40.5 m</a:t>
            </a:r>
          </a:p>
          <a:p>
            <a:pPr marL="0" indent="0" algn="just">
              <a:buNone/>
            </a:pPr>
            <a:r>
              <a:rPr lang="en-US" dirty="0"/>
              <a:t>Provide 30 cm extra depth or sludge storage </a:t>
            </a:r>
          </a:p>
          <a:p>
            <a:pPr marL="0" indent="0" algn="just">
              <a:buNone/>
            </a:pPr>
            <a:r>
              <a:rPr lang="en-US" dirty="0"/>
              <a:t>Depth at inlet end = 3 + 0.3 =3.3 m</a:t>
            </a:r>
          </a:p>
          <a:p>
            <a:pPr marL="0" indent="0" algn="just">
              <a:buNone/>
            </a:pPr>
            <a:r>
              <a:rPr lang="en-US" dirty="0"/>
              <a:t>Depth at outlet end = 3.3 + (40.5/60) = 3.975 m (slope of bed = 1/60)</a:t>
            </a:r>
          </a:p>
          <a:p>
            <a:pPr marL="0" indent="0">
              <a:buNone/>
            </a:pPr>
            <a:endParaRPr lang="ar-IQ" dirty="0"/>
          </a:p>
        </p:txBody>
      </p:sp>
    </p:spTree>
    <p:extLst>
      <p:ext uri="{BB962C8B-B14F-4D97-AF65-F5344CB8AC3E}">
        <p14:creationId xmlns:p14="http://schemas.microsoft.com/office/powerpoint/2010/main" val="40989342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pPr marL="0" indent="0" algn="just">
              <a:buNone/>
            </a:pPr>
            <a:r>
              <a:rPr lang="en-US" sz="2800" dirty="0" smtClean="0"/>
              <a:t>Note: The </a:t>
            </a:r>
            <a:r>
              <a:rPr lang="en-US" sz="2800" dirty="0" err="1"/>
              <a:t>floc</a:t>
            </a:r>
            <a:r>
              <a:rPr lang="en-US" sz="2800" dirty="0"/>
              <a:t> chamber at the entry should be provided in addition to 40.5 m length. Its depth may be assumed 2.5 m and the period of flocculation may be taken as 30 min. T</a:t>
            </a:r>
            <a:r>
              <a:rPr lang="en-US" sz="2800" dirty="0" smtClean="0"/>
              <a:t>he capacity </a:t>
            </a:r>
            <a:r>
              <a:rPr lang="en-US" sz="2800" dirty="0"/>
              <a:t>of flocculation chamber is 1/6 of that of settling tank. (1458/6)</a:t>
            </a:r>
          </a:p>
          <a:p>
            <a:pPr marL="0" indent="0" algn="just">
              <a:buNone/>
            </a:pPr>
            <a:r>
              <a:rPr lang="en-US" sz="2800" dirty="0"/>
              <a:t>Sectional area =1458/(6*2.5) = 97.2 m</a:t>
            </a:r>
            <a:r>
              <a:rPr lang="en-US" sz="2800" baseline="30000" dirty="0"/>
              <a:t>2</a:t>
            </a:r>
            <a:endParaRPr lang="en-US" sz="2800" dirty="0"/>
          </a:p>
          <a:p>
            <a:pPr marL="0" indent="0" algn="just">
              <a:buNone/>
            </a:pPr>
            <a:r>
              <a:rPr lang="en-US" sz="2800" dirty="0"/>
              <a:t>Provide width same as of settling tank =12 m</a:t>
            </a:r>
          </a:p>
          <a:p>
            <a:pPr marL="0" indent="0" algn="just">
              <a:buNone/>
            </a:pPr>
            <a:r>
              <a:rPr lang="en-US" sz="2800" dirty="0"/>
              <a:t>Length of tank = 97.2/ 12 =8.1 m</a:t>
            </a:r>
          </a:p>
          <a:p>
            <a:pPr marL="0" indent="0" algn="just">
              <a:buNone/>
            </a:pPr>
            <a:r>
              <a:rPr lang="en-US" sz="2800" dirty="0"/>
              <a:t>Thus </a:t>
            </a:r>
            <a:r>
              <a:rPr lang="en-US" sz="2800" dirty="0" err="1"/>
              <a:t>floc</a:t>
            </a:r>
            <a:r>
              <a:rPr lang="en-US" sz="2800" dirty="0"/>
              <a:t> chamber will be 12*8.1*2.5 m</a:t>
            </a:r>
          </a:p>
          <a:p>
            <a:endParaRPr lang="ar-IQ" dirty="0"/>
          </a:p>
        </p:txBody>
      </p:sp>
    </p:spTree>
    <p:extLst>
      <p:ext uri="{BB962C8B-B14F-4D97-AF65-F5344CB8AC3E}">
        <p14:creationId xmlns:p14="http://schemas.microsoft.com/office/powerpoint/2010/main" val="30321436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marL="0" indent="0" algn="just">
              <a:buNone/>
            </a:pPr>
            <a:r>
              <a:rPr lang="en-US" b="1" dirty="0"/>
              <a:t>Example</a:t>
            </a:r>
            <a:r>
              <a:rPr lang="en-US" dirty="0"/>
              <a:t> 2: Rectangular settling tank of continuous flow type having surface area of 240 m</a:t>
            </a:r>
            <a:r>
              <a:rPr lang="en-US" baseline="30000" dirty="0"/>
              <a:t>2</a:t>
            </a:r>
            <a:r>
              <a:rPr lang="en-US" dirty="0"/>
              <a:t>, the flow rate is 1.6 m</a:t>
            </a:r>
            <a:r>
              <a:rPr lang="en-US" baseline="30000" dirty="0"/>
              <a:t>3</a:t>
            </a:r>
            <a:r>
              <a:rPr lang="en-US" dirty="0"/>
              <a:t>/s. Calculate the SOR (Surface Overflow Rate) with which the particles will be completely removed.</a:t>
            </a:r>
          </a:p>
          <a:p>
            <a:pPr marL="0" indent="0" algn="just">
              <a:buNone/>
            </a:pPr>
            <a:r>
              <a:rPr lang="en-US" dirty="0"/>
              <a:t> </a:t>
            </a:r>
          </a:p>
          <a:p>
            <a:pPr marL="0" indent="0" algn="just">
              <a:buNone/>
            </a:pPr>
            <a:r>
              <a:rPr lang="en-US" dirty="0"/>
              <a:t>Solution:</a:t>
            </a:r>
          </a:p>
          <a:p>
            <a:pPr marL="0" indent="0" algn="just">
              <a:buNone/>
            </a:pPr>
            <a:r>
              <a:rPr lang="en-US" dirty="0"/>
              <a:t>SOR= Q/A</a:t>
            </a:r>
            <a:r>
              <a:rPr lang="en-US" baseline="-25000" dirty="0"/>
              <a:t>s</a:t>
            </a:r>
            <a:r>
              <a:rPr lang="en-US" dirty="0"/>
              <a:t> = 1.6/240 =0.0067 m/s</a:t>
            </a:r>
          </a:p>
          <a:p>
            <a:pPr marL="0" indent="0" algn="just">
              <a:buNone/>
            </a:pPr>
            <a:r>
              <a:rPr lang="en-US" dirty="0"/>
              <a:t>Hence all the particle having v ≥ 0.0067 m/s will be completely removed</a:t>
            </a:r>
            <a:endParaRPr lang="ar-IQ" dirty="0"/>
          </a:p>
        </p:txBody>
      </p:sp>
    </p:spTree>
    <p:extLst>
      <p:ext uri="{BB962C8B-B14F-4D97-AF65-F5344CB8AC3E}">
        <p14:creationId xmlns:p14="http://schemas.microsoft.com/office/powerpoint/2010/main" val="29810467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457200"/>
                <a:ext cx="8229600" cy="5668963"/>
              </a:xfrm>
            </p:spPr>
            <p:txBody>
              <a:bodyPr>
                <a:normAutofit fontScale="92500" lnSpcReduction="20000"/>
              </a:bodyPr>
              <a:lstStyle/>
              <a:p>
                <a:pPr marL="0" indent="0" algn="just">
                  <a:buNone/>
                </a:pPr>
                <a:r>
                  <a:rPr lang="en-US" b="1" dirty="0"/>
                  <a:t>Example</a:t>
                </a:r>
                <a:r>
                  <a:rPr lang="en-US" dirty="0"/>
                  <a:t> 3: A clarifier with an area of 150 m</a:t>
                </a:r>
                <a:r>
                  <a:rPr lang="en-US" baseline="30000" dirty="0"/>
                  <a:t>2</a:t>
                </a:r>
                <a:r>
                  <a:rPr lang="en-US" dirty="0"/>
                  <a:t> treat 3000 m</a:t>
                </a:r>
                <a:r>
                  <a:rPr lang="en-US" baseline="30000" dirty="0"/>
                  <a:t>3</a:t>
                </a:r>
                <a:r>
                  <a:rPr lang="en-US" dirty="0"/>
                  <a:t>/d contain a clay grains with particles density of 1.05 </a:t>
                </a:r>
                <a:r>
                  <a:rPr lang="en-US" dirty="0" err="1"/>
                  <a:t>gm</a:t>
                </a:r>
                <a:r>
                  <a:rPr lang="en-US" dirty="0"/>
                  <a:t>/cm</a:t>
                </a:r>
                <a:r>
                  <a:rPr lang="en-US" baseline="30000" dirty="0"/>
                  <a:t>3</a:t>
                </a:r>
                <a:r>
                  <a:rPr lang="en-US" dirty="0"/>
                  <a:t> and diameter 0.055mm, what is the percentage of particles will be removed in the clarifier? µ =1.08*10</a:t>
                </a:r>
                <a:r>
                  <a:rPr lang="en-US" baseline="30000" dirty="0"/>
                  <a:t>-3</a:t>
                </a:r>
                <a:r>
                  <a:rPr lang="en-US" dirty="0"/>
                  <a:t> N.s/m</a:t>
                </a:r>
                <a:r>
                  <a:rPr lang="en-US" baseline="30000" dirty="0"/>
                  <a:t>2</a:t>
                </a:r>
                <a:r>
                  <a:rPr lang="en-US" dirty="0"/>
                  <a:t>.</a:t>
                </a:r>
              </a:p>
              <a:p>
                <a:pPr marL="0" indent="0" algn="just">
                  <a:buNone/>
                </a:pPr>
                <a:endParaRPr lang="en-US" dirty="0"/>
              </a:p>
              <a:p>
                <a:pPr marL="0" indent="0" algn="just">
                  <a:buNone/>
                </a:pPr>
                <a14:m>
                  <m:oMath xmlns:m="http://schemas.openxmlformats.org/officeDocument/2006/math">
                    <m:r>
                      <a:rPr lang="en-US" i="1">
                        <a:latin typeface="Cambria Math"/>
                      </a:rPr>
                      <m:t>𝑆𝑂𝑅</m:t>
                    </m:r>
                    <m:r>
                      <a:rPr lang="en-US" i="1">
                        <a:latin typeface="Cambria Math"/>
                      </a:rPr>
                      <m:t>=</m:t>
                    </m:r>
                    <m:f>
                      <m:fPr>
                        <m:ctrlPr>
                          <a:rPr lang="en-US" i="1">
                            <a:latin typeface="Cambria Math"/>
                          </a:rPr>
                        </m:ctrlPr>
                      </m:fPr>
                      <m:num>
                        <m:r>
                          <a:rPr lang="en-US" i="1">
                            <a:latin typeface="Cambria Math"/>
                          </a:rPr>
                          <m:t>𝑄</m:t>
                        </m:r>
                      </m:num>
                      <m:den>
                        <m:sSub>
                          <m:sSubPr>
                            <m:ctrlPr>
                              <a:rPr lang="en-US" i="1">
                                <a:latin typeface="Cambria Math"/>
                              </a:rPr>
                            </m:ctrlPr>
                          </m:sSubPr>
                          <m:e>
                            <m:r>
                              <a:rPr lang="en-US" i="1">
                                <a:latin typeface="Cambria Math"/>
                              </a:rPr>
                              <m:t>𝐴</m:t>
                            </m:r>
                          </m:e>
                          <m:sub>
                            <m:r>
                              <a:rPr lang="en-US" i="1">
                                <a:latin typeface="Cambria Math"/>
                              </a:rPr>
                              <m:t>𝑠</m:t>
                            </m:r>
                          </m:sub>
                        </m:sSub>
                      </m:den>
                    </m:f>
                  </m:oMath>
                </a14:m>
                <a:r>
                  <a:rPr lang="en-US" dirty="0"/>
                  <a:t> = 3000/150 = 20 m/d = 0.0002314 m/sec</a:t>
                </a:r>
              </a:p>
              <a:p>
                <a:pPr marL="0" indent="0" algn="just">
                  <a:buNone/>
                </a:pPr>
                <a14:m>
                  <m:oMathPara xmlns:m="http://schemas.openxmlformats.org/officeDocument/2006/math">
                    <m:oMathParaPr>
                      <m:jc m:val="centerGroup"/>
                    </m:oMathParaPr>
                    <m:oMath xmlns:m="http://schemas.openxmlformats.org/officeDocument/2006/math">
                      <m:r>
                        <a:rPr lang="en-US" i="1">
                          <a:latin typeface="Cambria Math"/>
                        </a:rPr>
                        <m:t>𝑣</m:t>
                      </m:r>
                      <m:r>
                        <a:rPr lang="en-US" i="1">
                          <a:latin typeface="Cambria Math"/>
                        </a:rPr>
                        <m:t>= </m:t>
                      </m:r>
                      <m:f>
                        <m:fPr>
                          <m:ctrlPr>
                            <a:rPr lang="en-US" i="1">
                              <a:latin typeface="Cambria Math"/>
                            </a:rPr>
                          </m:ctrlPr>
                        </m:fPr>
                        <m:num>
                          <m:r>
                            <a:rPr lang="en-US" i="1">
                              <a:latin typeface="Cambria Math"/>
                            </a:rPr>
                            <m:t>𝑔</m:t>
                          </m:r>
                          <m:d>
                            <m:dPr>
                              <m:ctrlPr>
                                <a:rPr lang="en-US" i="1">
                                  <a:latin typeface="Cambria Math"/>
                                </a:rPr>
                              </m:ctrlPr>
                            </m:dPr>
                            <m:e>
                              <m:sSub>
                                <m:sSubPr>
                                  <m:ctrlPr>
                                    <a:rPr lang="en-US" i="1">
                                      <a:latin typeface="Cambria Math"/>
                                    </a:rPr>
                                  </m:ctrlPr>
                                </m:sSubPr>
                                <m:e>
                                  <m:r>
                                    <a:rPr lang="en-US" i="1">
                                      <a:latin typeface="Cambria Math"/>
                                    </a:rPr>
                                    <m:t>𝜌</m:t>
                                  </m:r>
                                </m:e>
                                <m:sub>
                                  <m:r>
                                    <a:rPr lang="en-US" i="1">
                                      <a:latin typeface="Cambria Math"/>
                                    </a:rPr>
                                    <m:t>𝑠</m:t>
                                  </m:r>
                                </m:sub>
                              </m:sSub>
                              <m:r>
                                <a:rPr lang="en-US" i="1">
                                  <a:latin typeface="Cambria Math"/>
                                </a:rPr>
                                <m:t>−</m:t>
                              </m:r>
                              <m:r>
                                <a:rPr lang="en-US" i="1">
                                  <a:latin typeface="Cambria Math"/>
                                </a:rPr>
                                <m:t>𝜌</m:t>
                              </m:r>
                            </m:e>
                          </m:d>
                          <m:sSup>
                            <m:sSupPr>
                              <m:ctrlPr>
                                <a:rPr lang="en-US" i="1">
                                  <a:latin typeface="Cambria Math"/>
                                </a:rPr>
                              </m:ctrlPr>
                            </m:sSupPr>
                            <m:e>
                              <m:r>
                                <a:rPr lang="en-US" i="1">
                                  <a:latin typeface="Cambria Math"/>
                                </a:rPr>
                                <m:t>𝑑</m:t>
                              </m:r>
                            </m:e>
                            <m:sup>
                              <m:r>
                                <a:rPr lang="en-US" i="1">
                                  <a:latin typeface="Cambria Math"/>
                                </a:rPr>
                                <m:t>2</m:t>
                              </m:r>
                            </m:sup>
                          </m:sSup>
                        </m:num>
                        <m:den>
                          <m:r>
                            <a:rPr lang="en-US" i="1">
                              <a:latin typeface="Cambria Math"/>
                            </a:rPr>
                            <m:t>18</m:t>
                          </m:r>
                          <m:r>
                            <a:rPr lang="en-US" i="1">
                              <a:latin typeface="Cambria Math"/>
                            </a:rPr>
                            <m:t>𝜇</m:t>
                          </m:r>
                        </m:den>
                      </m:f>
                    </m:oMath>
                  </m:oMathPara>
                </a14:m>
                <a:endParaRPr lang="en-US" dirty="0" smtClean="0"/>
              </a:p>
              <a:p>
                <a:pPr marL="0" indent="0" algn="just">
                  <a:buNone/>
                </a:pPr>
                <a:endParaRPr lang="en-US" sz="2400" dirty="0" smtClean="0"/>
              </a:p>
              <a:p>
                <a:pPr marL="0" indent="0" algn="just">
                  <a:buNone/>
                </a:pPr>
                <a:r>
                  <a:rPr lang="en-US" sz="2400" dirty="0" smtClean="0"/>
                  <a:t>=9.81(1050-1000</a:t>
                </a:r>
                <a:r>
                  <a:rPr lang="en-US" sz="2400" dirty="0"/>
                  <a:t>)*(0.055/1000)</a:t>
                </a:r>
                <a:r>
                  <a:rPr lang="en-US" sz="2400" baseline="30000" dirty="0"/>
                  <a:t>2</a:t>
                </a:r>
                <a:r>
                  <a:rPr lang="en-US" sz="2400" dirty="0"/>
                  <a:t>/(18*1.08*10</a:t>
                </a:r>
                <a:r>
                  <a:rPr lang="en-US" sz="2400" baseline="30000" dirty="0"/>
                  <a:t>-3</a:t>
                </a:r>
                <a:r>
                  <a:rPr lang="en-US" sz="2400" dirty="0"/>
                  <a:t>) = 0.00007632 m/sec</a:t>
                </a:r>
              </a:p>
              <a:p>
                <a:pPr marL="0" indent="0" algn="just">
                  <a:buNone/>
                </a:pPr>
                <a:r>
                  <a:rPr lang="en-US" sz="2600" dirty="0"/>
                  <a:t> </a:t>
                </a:r>
              </a:p>
              <a:p>
                <a:pPr marL="0" indent="0" algn="just">
                  <a:buNone/>
                </a:pPr>
                <a14:m>
                  <m:oMath xmlns:m="http://schemas.openxmlformats.org/officeDocument/2006/math">
                    <m:r>
                      <a:rPr lang="en-US" sz="2400" i="1">
                        <a:latin typeface="Cambria Math"/>
                      </a:rPr>
                      <m:t>𝑅𝑒𝑚𝑜𝑣𝑎𝑙</m:t>
                    </m:r>
                    <m:r>
                      <a:rPr lang="en-US" sz="2400" i="1">
                        <a:latin typeface="Cambria Math"/>
                      </a:rPr>
                      <m:t>= </m:t>
                    </m:r>
                    <m:f>
                      <m:fPr>
                        <m:ctrlPr>
                          <a:rPr lang="en-US" sz="2400" i="1">
                            <a:latin typeface="Cambria Math"/>
                          </a:rPr>
                        </m:ctrlPr>
                      </m:fPr>
                      <m:num>
                        <m:sSub>
                          <m:sSubPr>
                            <m:ctrlPr>
                              <a:rPr lang="en-US" sz="2400" i="1">
                                <a:latin typeface="Cambria Math"/>
                              </a:rPr>
                            </m:ctrlPr>
                          </m:sSubPr>
                          <m:e>
                            <m:r>
                              <a:rPr lang="en-US" sz="2400" i="1">
                                <a:latin typeface="Cambria Math"/>
                              </a:rPr>
                              <m:t>𝑣</m:t>
                            </m:r>
                          </m:e>
                          <m:sub>
                            <m:r>
                              <a:rPr lang="en-US" sz="2400" i="1">
                                <a:latin typeface="Cambria Math"/>
                              </a:rPr>
                              <m:t>𝑠</m:t>
                            </m:r>
                          </m:sub>
                        </m:sSub>
                      </m:num>
                      <m:den>
                        <m:r>
                          <a:rPr lang="en-US" sz="2400" i="1">
                            <a:latin typeface="Cambria Math"/>
                          </a:rPr>
                          <m:t>𝑆𝑂𝑅</m:t>
                        </m:r>
                      </m:den>
                    </m:f>
                    <m:r>
                      <a:rPr lang="en-US" sz="2400" i="1">
                        <a:latin typeface="Cambria Math"/>
                      </a:rPr>
                      <m:t>×</m:t>
                    </m:r>
                    <m:r>
                      <a:rPr lang="en-US" sz="2400" i="1">
                        <a:latin typeface="Cambria Math"/>
                      </a:rPr>
                      <m:t>100</m:t>
                    </m:r>
                    <m:r>
                      <a:rPr lang="en-US" sz="2400" i="1">
                        <a:latin typeface="Cambria Math"/>
                      </a:rPr>
                      <m:t>%</m:t>
                    </m:r>
                  </m:oMath>
                </a14:m>
                <a:r>
                  <a:rPr lang="en-US" sz="2400" dirty="0"/>
                  <a:t>  = 0.00007632/0.0002314*100 = 32.98%</a:t>
                </a:r>
              </a:p>
              <a:p>
                <a:pPr marL="0" indent="0" algn="just">
                  <a:buNone/>
                </a:pPr>
                <a:endParaRPr lang="ar-IQ"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457200"/>
                <a:ext cx="8229600" cy="5668963"/>
              </a:xfrm>
              <a:blipFill rotWithShape="1">
                <a:blip r:embed="rId2"/>
                <a:stretch>
                  <a:fillRect l="-1704" t="-2796" r="-2741" b="-10645"/>
                </a:stretch>
              </a:blipFill>
            </p:spPr>
            <p:txBody>
              <a:bodyPr/>
              <a:lstStyle/>
              <a:p>
                <a:r>
                  <a:rPr lang="ar-IQ">
                    <a:noFill/>
                  </a:rPr>
                  <a:t> </a:t>
                </a:r>
              </a:p>
            </p:txBody>
          </p:sp>
        </mc:Fallback>
      </mc:AlternateContent>
    </p:spTree>
    <p:extLst>
      <p:ext uri="{BB962C8B-B14F-4D97-AF65-F5344CB8AC3E}">
        <p14:creationId xmlns:p14="http://schemas.microsoft.com/office/powerpoint/2010/main" val="41234890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533400"/>
                <a:ext cx="8229600" cy="5592763"/>
              </a:xfrm>
            </p:spPr>
            <p:txBody>
              <a:bodyPr>
                <a:normAutofit/>
              </a:bodyPr>
              <a:lstStyle/>
              <a:p>
                <a:pPr marL="0" indent="0" algn="just">
                  <a:buNone/>
                </a:pPr>
                <a:r>
                  <a:rPr lang="en-US" sz="2400" b="1" dirty="0"/>
                  <a:t>Example</a:t>
                </a:r>
                <a:r>
                  <a:rPr lang="en-US" sz="2400" dirty="0"/>
                  <a:t> 4: Removal of discrete particles, a settling basin is designed to have a surface overflow rate of 32.6 m/day. Determine the overall removal obtained for a suspension with the size distribution given. The density of the particles is 1.2 g/cm</a:t>
                </a:r>
                <a:r>
                  <a:rPr lang="en-US" sz="2400" baseline="30000" dirty="0"/>
                  <a:t>3</a:t>
                </a:r>
                <a:r>
                  <a:rPr lang="en-US" sz="2400" dirty="0"/>
                  <a:t> and the water temperature is 20˚C</a:t>
                </a:r>
                <a:r>
                  <a:rPr lang="en-US" sz="2400" dirty="0" smtClean="0"/>
                  <a:t>.</a:t>
                </a:r>
                <a:r>
                  <a:rPr lang="en-US" sz="2400" dirty="0"/>
                  <a:t> At 20˚C, µ =1.027 N.s/mm, ρ =0.997 g/cm</a:t>
                </a:r>
                <a:r>
                  <a:rPr lang="en-US" sz="2400" baseline="30000" dirty="0"/>
                  <a:t>3</a:t>
                </a:r>
                <a:endParaRPr lang="en-US" sz="2400" dirty="0"/>
              </a:p>
              <a:p>
                <a:pPr marL="0" indent="0">
                  <a:buNone/>
                </a:pPr>
                <a14:m>
                  <m:oMathPara xmlns:m="http://schemas.openxmlformats.org/officeDocument/2006/math">
                    <m:oMathParaPr>
                      <m:jc m:val="left"/>
                    </m:oMathParaPr>
                    <m:oMath xmlns:m="http://schemas.openxmlformats.org/officeDocument/2006/math">
                      <m:r>
                        <a:rPr lang="en-US" sz="2000" i="1">
                          <a:latin typeface="Cambria Math"/>
                        </a:rPr>
                        <m:t>𝑣</m:t>
                      </m:r>
                      <m:r>
                        <a:rPr lang="en-US" sz="2000" i="1">
                          <a:latin typeface="Cambria Math"/>
                        </a:rPr>
                        <m:t>= </m:t>
                      </m:r>
                      <m:f>
                        <m:fPr>
                          <m:ctrlPr>
                            <a:rPr lang="en-US" sz="2000" i="1">
                              <a:latin typeface="Cambria Math"/>
                            </a:rPr>
                          </m:ctrlPr>
                        </m:fPr>
                        <m:num>
                          <m:r>
                            <a:rPr lang="en-US" sz="2000" i="1">
                              <a:latin typeface="Cambria Math"/>
                            </a:rPr>
                            <m:t>𝑔</m:t>
                          </m:r>
                          <m:d>
                            <m:dPr>
                              <m:ctrlPr>
                                <a:rPr lang="en-US" sz="2000" i="1">
                                  <a:latin typeface="Cambria Math"/>
                                </a:rPr>
                              </m:ctrlPr>
                            </m:dPr>
                            <m:e>
                              <m:sSub>
                                <m:sSubPr>
                                  <m:ctrlPr>
                                    <a:rPr lang="en-US" sz="2000" i="1">
                                      <a:latin typeface="Cambria Math"/>
                                    </a:rPr>
                                  </m:ctrlPr>
                                </m:sSubPr>
                                <m:e>
                                  <m:r>
                                    <a:rPr lang="en-US" sz="2000" i="1">
                                      <a:latin typeface="Cambria Math"/>
                                    </a:rPr>
                                    <m:t>𝜌</m:t>
                                  </m:r>
                                </m:e>
                                <m:sub>
                                  <m:r>
                                    <a:rPr lang="en-US" sz="2000" i="1">
                                      <a:latin typeface="Cambria Math"/>
                                    </a:rPr>
                                    <m:t>𝑠</m:t>
                                  </m:r>
                                </m:sub>
                              </m:sSub>
                              <m:r>
                                <a:rPr lang="en-US" sz="2000" i="1">
                                  <a:latin typeface="Cambria Math"/>
                                </a:rPr>
                                <m:t>−</m:t>
                              </m:r>
                              <m:r>
                                <a:rPr lang="en-US" sz="2000" i="1">
                                  <a:latin typeface="Cambria Math"/>
                                </a:rPr>
                                <m:t>𝜌</m:t>
                              </m:r>
                            </m:e>
                          </m:d>
                          <m:sSup>
                            <m:sSupPr>
                              <m:ctrlPr>
                                <a:rPr lang="en-US" sz="2000" i="1">
                                  <a:latin typeface="Cambria Math"/>
                                </a:rPr>
                              </m:ctrlPr>
                            </m:sSupPr>
                            <m:e>
                              <m:r>
                                <a:rPr lang="en-US" sz="2000" i="1">
                                  <a:latin typeface="Cambria Math"/>
                                </a:rPr>
                                <m:t>𝑑</m:t>
                              </m:r>
                            </m:e>
                            <m:sup>
                              <m:r>
                                <a:rPr lang="en-US" sz="2000" i="1">
                                  <a:latin typeface="Cambria Math"/>
                                </a:rPr>
                                <m:t>2</m:t>
                              </m:r>
                            </m:sup>
                          </m:sSup>
                        </m:num>
                        <m:den>
                          <m:r>
                            <a:rPr lang="en-US" sz="2000" i="1">
                              <a:latin typeface="Cambria Math"/>
                            </a:rPr>
                            <m:t>18</m:t>
                          </m:r>
                          <m:r>
                            <a:rPr lang="en-US" sz="2000" i="1">
                              <a:latin typeface="Cambria Math"/>
                            </a:rPr>
                            <m:t>𝜇</m:t>
                          </m:r>
                        </m:den>
                      </m:f>
                    </m:oMath>
                  </m:oMathPara>
                </a14:m>
                <a:endParaRPr lang="en-US" sz="2000" dirty="0"/>
              </a:p>
              <a:p>
                <a:pPr marL="0" indent="0">
                  <a:buNone/>
                </a:pPr>
                <a14:m>
                  <m:oMathPara xmlns:m="http://schemas.openxmlformats.org/officeDocument/2006/math">
                    <m:oMathParaPr>
                      <m:jc m:val="left"/>
                    </m:oMathParaPr>
                    <m:oMath xmlns:m="http://schemas.openxmlformats.org/officeDocument/2006/math">
                      <m:sSub>
                        <m:sSubPr>
                          <m:ctrlPr>
                            <a:rPr lang="en-US" sz="2000" i="1">
                              <a:latin typeface="Cambria Math"/>
                            </a:rPr>
                          </m:ctrlPr>
                        </m:sSubPr>
                        <m:e>
                          <m:r>
                            <a:rPr lang="en-US" sz="2000" i="1">
                              <a:latin typeface="Cambria Math"/>
                            </a:rPr>
                            <m:t>𝑅</m:t>
                          </m:r>
                        </m:e>
                        <m:sub>
                          <m:r>
                            <a:rPr lang="en-US" sz="2000" i="1">
                              <a:latin typeface="Cambria Math"/>
                            </a:rPr>
                            <m:t>𝑁</m:t>
                          </m:r>
                        </m:sub>
                      </m:sSub>
                      <m:r>
                        <a:rPr lang="en-US" sz="2000" i="1">
                          <a:latin typeface="Cambria Math"/>
                        </a:rPr>
                        <m:t>=</m:t>
                      </m:r>
                      <m:f>
                        <m:fPr>
                          <m:ctrlPr>
                            <a:rPr lang="en-US" sz="2000" i="1">
                              <a:latin typeface="Cambria Math"/>
                            </a:rPr>
                          </m:ctrlPr>
                        </m:fPr>
                        <m:num>
                          <m:r>
                            <a:rPr lang="en-US" sz="2000" i="1">
                              <a:latin typeface="Cambria Math"/>
                            </a:rPr>
                            <m:t>𝑣</m:t>
                          </m:r>
                          <m:r>
                            <a:rPr lang="en-US" sz="2000" i="1">
                              <a:latin typeface="Cambria Math"/>
                            </a:rPr>
                            <m:t>.</m:t>
                          </m:r>
                          <m:r>
                            <a:rPr lang="en-US" sz="2000" i="1">
                              <a:latin typeface="Cambria Math"/>
                            </a:rPr>
                            <m:t>𝜌</m:t>
                          </m:r>
                          <m:r>
                            <a:rPr lang="en-US" sz="2000" i="1">
                              <a:latin typeface="Cambria Math"/>
                            </a:rPr>
                            <m:t>.</m:t>
                          </m:r>
                          <m:r>
                            <a:rPr lang="en-US" sz="2000" i="1">
                              <a:latin typeface="Cambria Math"/>
                            </a:rPr>
                            <m:t>𝑑</m:t>
                          </m:r>
                        </m:num>
                        <m:den>
                          <m:r>
                            <a:rPr lang="en-US" sz="2000" i="1">
                              <a:latin typeface="Cambria Math"/>
                            </a:rPr>
                            <m:t>𝜇</m:t>
                          </m:r>
                        </m:den>
                      </m:f>
                    </m:oMath>
                  </m:oMathPara>
                </a14:m>
                <a:endParaRPr lang="en-US" sz="2000" dirty="0"/>
              </a:p>
              <a:p>
                <a:pPr marL="0" indent="0" algn="just">
                  <a:buNone/>
                </a:pPr>
                <a:endParaRPr lang="en-US" dirty="0" smtClean="0"/>
              </a:p>
              <a:p>
                <a:pPr marL="0" indent="0" algn="just">
                  <a:buNone/>
                </a:pPr>
                <a:endParaRPr lang="en-US" dirty="0"/>
              </a:p>
              <a:p>
                <a:endParaRPr lang="ar-IQ"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533400"/>
                <a:ext cx="8229600" cy="5592763"/>
              </a:xfrm>
              <a:blipFill rotWithShape="1">
                <a:blip r:embed="rId2"/>
                <a:stretch>
                  <a:fillRect l="-1852" t="-872" r="-2000"/>
                </a:stretch>
              </a:blipFill>
            </p:spPr>
            <p:txBody>
              <a:bodyPr/>
              <a:lstStyle/>
              <a:p>
                <a:r>
                  <a:rPr lang="ar-IQ">
                    <a:noFill/>
                  </a:rPr>
                  <a:t> </a:t>
                </a:r>
              </a:p>
            </p:txBody>
          </p:sp>
        </mc:Fallback>
      </mc:AlternateContent>
      <p:graphicFrame>
        <p:nvGraphicFramePr>
          <p:cNvPr id="6" name="Table 5"/>
          <p:cNvGraphicFramePr>
            <a:graphicFrameLocks noGrp="1"/>
          </p:cNvGraphicFramePr>
          <p:nvPr>
            <p:extLst>
              <p:ext uri="{D42A27DB-BD31-4B8C-83A1-F6EECF244321}">
                <p14:modId xmlns:p14="http://schemas.microsoft.com/office/powerpoint/2010/main" val="3446159310"/>
              </p:ext>
            </p:extLst>
          </p:nvPr>
        </p:nvGraphicFramePr>
        <p:xfrm>
          <a:off x="609601" y="4419600"/>
          <a:ext cx="7924799" cy="1600200"/>
        </p:xfrm>
        <a:graphic>
          <a:graphicData uri="http://schemas.openxmlformats.org/drawingml/2006/table">
            <a:tbl>
              <a:tblPr firstRow="1" firstCol="1" bandRow="1"/>
              <a:tblGrid>
                <a:gridCol w="2567188"/>
                <a:gridCol w="765373"/>
                <a:gridCol w="765373"/>
                <a:gridCol w="765373"/>
                <a:gridCol w="765373"/>
                <a:gridCol w="765373"/>
                <a:gridCol w="765373"/>
                <a:gridCol w="765373"/>
              </a:tblGrid>
              <a:tr h="522505">
                <a:tc>
                  <a:txBody>
                    <a:bodyPr/>
                    <a:lstStyle/>
                    <a:p>
                      <a:pPr algn="ctr">
                        <a:lnSpc>
                          <a:spcPct val="115000"/>
                        </a:lnSpc>
                        <a:spcAft>
                          <a:spcPts val="0"/>
                        </a:spcAft>
                      </a:pPr>
                      <a:r>
                        <a:rPr lang="en-US" sz="1800" b="1" dirty="0">
                          <a:solidFill>
                            <a:srgbClr val="000000"/>
                          </a:solidFill>
                          <a:effectLst/>
                          <a:latin typeface="Calibri"/>
                          <a:ea typeface="Times New Roman"/>
                          <a:cs typeface="Calibri"/>
                        </a:rPr>
                        <a:t>particles size (mm)</a:t>
                      </a:r>
                      <a:endParaRPr lang="en-US" sz="1800" b="1"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dirty="0">
                          <a:solidFill>
                            <a:srgbClr val="000000"/>
                          </a:solidFill>
                          <a:effectLst/>
                          <a:latin typeface="Calibri"/>
                          <a:ea typeface="Times New Roman"/>
                          <a:cs typeface="Calibri"/>
                        </a:rPr>
                        <a:t>0.1</a:t>
                      </a:r>
                      <a:endParaRPr lang="en-US" sz="1800" b="1"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a:solidFill>
                            <a:srgbClr val="000000"/>
                          </a:solidFill>
                          <a:effectLst/>
                          <a:latin typeface="Calibri"/>
                          <a:ea typeface="Times New Roman"/>
                          <a:cs typeface="Calibri"/>
                        </a:rPr>
                        <a:t>0.08</a:t>
                      </a:r>
                      <a:endParaRPr lang="en-US" sz="1800" b="1">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a:solidFill>
                            <a:srgbClr val="000000"/>
                          </a:solidFill>
                          <a:effectLst/>
                          <a:latin typeface="Calibri"/>
                          <a:ea typeface="Times New Roman"/>
                          <a:cs typeface="Calibri"/>
                        </a:rPr>
                        <a:t>0.07</a:t>
                      </a:r>
                      <a:endParaRPr lang="en-US" sz="1800" b="1">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a:solidFill>
                            <a:srgbClr val="000000"/>
                          </a:solidFill>
                          <a:effectLst/>
                          <a:latin typeface="Calibri"/>
                          <a:ea typeface="Times New Roman"/>
                          <a:cs typeface="Calibri"/>
                        </a:rPr>
                        <a:t>0.06</a:t>
                      </a:r>
                      <a:endParaRPr lang="en-US" sz="1800" b="1">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a:solidFill>
                            <a:srgbClr val="000000"/>
                          </a:solidFill>
                          <a:effectLst/>
                          <a:latin typeface="Calibri"/>
                          <a:ea typeface="Times New Roman"/>
                          <a:cs typeface="Calibri"/>
                        </a:rPr>
                        <a:t>0.04</a:t>
                      </a:r>
                      <a:endParaRPr lang="en-US" sz="1800" b="1">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a:solidFill>
                            <a:srgbClr val="000000"/>
                          </a:solidFill>
                          <a:effectLst/>
                          <a:latin typeface="Calibri"/>
                          <a:ea typeface="Times New Roman"/>
                          <a:cs typeface="Calibri"/>
                        </a:rPr>
                        <a:t>0.02</a:t>
                      </a:r>
                      <a:endParaRPr lang="en-US" sz="1800" b="1">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a:solidFill>
                            <a:srgbClr val="000000"/>
                          </a:solidFill>
                          <a:effectLst/>
                          <a:latin typeface="Calibri"/>
                          <a:ea typeface="Times New Roman"/>
                          <a:cs typeface="Calibri"/>
                        </a:rPr>
                        <a:t>0.01</a:t>
                      </a:r>
                      <a:endParaRPr lang="en-US" sz="1800" b="1">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7695">
                <a:tc>
                  <a:txBody>
                    <a:bodyPr/>
                    <a:lstStyle/>
                    <a:p>
                      <a:pPr algn="ctr">
                        <a:lnSpc>
                          <a:spcPct val="115000"/>
                        </a:lnSpc>
                        <a:spcAft>
                          <a:spcPts val="0"/>
                        </a:spcAft>
                      </a:pPr>
                      <a:r>
                        <a:rPr lang="en-US" sz="1800" b="1" dirty="0">
                          <a:solidFill>
                            <a:srgbClr val="000000"/>
                          </a:solidFill>
                          <a:effectLst/>
                          <a:latin typeface="Calibri"/>
                          <a:ea typeface="Times New Roman"/>
                          <a:cs typeface="Calibri"/>
                        </a:rPr>
                        <a:t>weight fraction greater than size%</a:t>
                      </a:r>
                      <a:endParaRPr lang="en-US" sz="1800" b="1"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dirty="0">
                          <a:solidFill>
                            <a:srgbClr val="000000"/>
                          </a:solidFill>
                          <a:effectLst/>
                          <a:latin typeface="Calibri"/>
                          <a:ea typeface="Times New Roman"/>
                          <a:cs typeface="Calibri"/>
                        </a:rPr>
                        <a:t>12</a:t>
                      </a:r>
                      <a:endParaRPr lang="en-US" sz="1800" b="1"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dirty="0">
                          <a:solidFill>
                            <a:srgbClr val="000000"/>
                          </a:solidFill>
                          <a:effectLst/>
                          <a:latin typeface="Calibri"/>
                          <a:ea typeface="Times New Roman"/>
                          <a:cs typeface="Calibri"/>
                        </a:rPr>
                        <a:t>15</a:t>
                      </a:r>
                      <a:endParaRPr lang="en-US" sz="1800" b="1"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dirty="0">
                          <a:solidFill>
                            <a:srgbClr val="000000"/>
                          </a:solidFill>
                          <a:effectLst/>
                          <a:latin typeface="Calibri"/>
                          <a:ea typeface="Times New Roman"/>
                          <a:cs typeface="Calibri"/>
                        </a:rPr>
                        <a:t>40</a:t>
                      </a:r>
                      <a:endParaRPr lang="en-US" sz="1800" b="1"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dirty="0">
                          <a:solidFill>
                            <a:srgbClr val="000000"/>
                          </a:solidFill>
                          <a:effectLst/>
                          <a:latin typeface="Calibri"/>
                          <a:ea typeface="Times New Roman"/>
                          <a:cs typeface="Calibri"/>
                        </a:rPr>
                        <a:t>70</a:t>
                      </a:r>
                      <a:endParaRPr lang="en-US" sz="1800" b="1"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dirty="0">
                          <a:solidFill>
                            <a:srgbClr val="000000"/>
                          </a:solidFill>
                          <a:effectLst/>
                          <a:latin typeface="Calibri"/>
                          <a:ea typeface="Times New Roman"/>
                          <a:cs typeface="Calibri"/>
                        </a:rPr>
                        <a:t>93</a:t>
                      </a:r>
                      <a:endParaRPr lang="en-US" sz="1800" b="1"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dirty="0">
                          <a:solidFill>
                            <a:srgbClr val="000000"/>
                          </a:solidFill>
                          <a:effectLst/>
                          <a:latin typeface="Calibri"/>
                          <a:ea typeface="Times New Roman"/>
                          <a:cs typeface="Calibri"/>
                        </a:rPr>
                        <a:t>99</a:t>
                      </a:r>
                      <a:endParaRPr lang="en-US" sz="1800" b="1"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dirty="0">
                          <a:solidFill>
                            <a:srgbClr val="000000"/>
                          </a:solidFill>
                          <a:effectLst/>
                          <a:latin typeface="Calibri"/>
                          <a:ea typeface="Times New Roman"/>
                          <a:cs typeface="Calibri"/>
                        </a:rPr>
                        <a:t>100</a:t>
                      </a:r>
                      <a:endParaRPr lang="en-US" sz="1800" b="1"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813379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Sedimentation / clarification </a:t>
            </a:r>
            <a:r>
              <a:rPr lang="en-US" sz="4000" dirty="0" smtClean="0"/>
              <a:t>tank</a:t>
            </a:r>
            <a:endParaRPr lang="ar-IQ" sz="4000" dirty="0"/>
          </a:p>
        </p:txBody>
      </p:sp>
      <p:sp>
        <p:nvSpPr>
          <p:cNvPr id="3" name="Content Placeholder 2"/>
          <p:cNvSpPr>
            <a:spLocks noGrp="1"/>
          </p:cNvSpPr>
          <p:nvPr>
            <p:ph idx="1"/>
          </p:nvPr>
        </p:nvSpPr>
        <p:spPr>
          <a:xfrm>
            <a:off x="381000" y="1295400"/>
            <a:ext cx="8229600" cy="5059363"/>
          </a:xfrm>
        </p:spPr>
        <p:txBody>
          <a:bodyPr>
            <a:normAutofit fontScale="62500" lnSpcReduction="20000"/>
          </a:bodyPr>
          <a:lstStyle/>
          <a:p>
            <a:pPr marL="0" indent="0" algn="just">
              <a:buNone/>
            </a:pPr>
            <a:r>
              <a:rPr lang="en-US" sz="5000" dirty="0"/>
              <a:t>Sedimentation or clarification is the process of removal of particulate matter, chemical </a:t>
            </a:r>
            <a:r>
              <a:rPr lang="en-US" sz="5000" dirty="0" err="1"/>
              <a:t>floc</a:t>
            </a:r>
            <a:r>
              <a:rPr lang="en-US" sz="5000" dirty="0"/>
              <a:t>, and precipitates from suspension through gravity settling. The removal of particulate matter is accomplished in settling tanks (also called sedimentation tanks or sedimentation basins, or settling basins or clarifiers). Water clarification is a vitally important step in the treatment of surface waters. Poor design of the sedimentation basin will result in reduced treatment efficiency that may subsequently upset other operations. </a:t>
            </a:r>
            <a:endParaRPr lang="ar-IQ" dirty="0"/>
          </a:p>
        </p:txBody>
      </p:sp>
    </p:spTree>
    <p:extLst>
      <p:ext uri="{BB962C8B-B14F-4D97-AF65-F5344CB8AC3E}">
        <p14:creationId xmlns:p14="http://schemas.microsoft.com/office/powerpoint/2010/main" val="29839254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333495949"/>
              </p:ext>
            </p:extLst>
          </p:nvPr>
        </p:nvGraphicFramePr>
        <p:xfrm>
          <a:off x="152400" y="-228600"/>
          <a:ext cx="8915404" cy="2743200"/>
        </p:xfrm>
        <a:graphic>
          <a:graphicData uri="http://schemas.openxmlformats.org/drawingml/2006/table">
            <a:tbl>
              <a:tblPr firstRow="1" firstCol="1" bandRow="1"/>
              <a:tblGrid>
                <a:gridCol w="2362203"/>
                <a:gridCol w="1143000"/>
                <a:gridCol w="1072736"/>
                <a:gridCol w="855024"/>
                <a:gridCol w="855024"/>
                <a:gridCol w="855024"/>
                <a:gridCol w="855024"/>
                <a:gridCol w="917369"/>
              </a:tblGrid>
              <a:tr h="1358049">
                <a:tc>
                  <a:txBody>
                    <a:bodyPr/>
                    <a:lstStyle/>
                    <a:p>
                      <a:pPr algn="ctr">
                        <a:lnSpc>
                          <a:spcPct val="115000"/>
                        </a:lnSpc>
                        <a:spcAft>
                          <a:spcPts val="0"/>
                        </a:spcAft>
                      </a:pPr>
                      <a:r>
                        <a:rPr lang="en-US" sz="2000" dirty="0">
                          <a:solidFill>
                            <a:srgbClr val="000000"/>
                          </a:solidFill>
                          <a:effectLst/>
                          <a:latin typeface="Calibri"/>
                          <a:ea typeface="Times New Roman"/>
                          <a:cs typeface="Calibri"/>
                        </a:rPr>
                        <a:t>Fraction with settling velocity less than stated</a:t>
                      </a:r>
                      <a:endParaRPr lang="en-US" sz="20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solidFill>
                            <a:srgbClr val="000000"/>
                          </a:solidFill>
                          <a:effectLst/>
                          <a:latin typeface="Calibri"/>
                          <a:ea typeface="Times New Roman"/>
                          <a:cs typeface="Calibri"/>
                        </a:rPr>
                        <a:t>88</a:t>
                      </a:r>
                      <a:endParaRPr lang="en-US" sz="20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solidFill>
                            <a:srgbClr val="000000"/>
                          </a:solidFill>
                          <a:effectLst/>
                          <a:latin typeface="Calibri"/>
                          <a:ea typeface="Times New Roman"/>
                          <a:cs typeface="Calibri"/>
                        </a:rPr>
                        <a:t>85</a:t>
                      </a:r>
                      <a:endParaRPr lang="en-US" sz="20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solidFill>
                            <a:srgbClr val="000000"/>
                          </a:solidFill>
                          <a:effectLst/>
                          <a:latin typeface="Calibri"/>
                          <a:ea typeface="Times New Roman"/>
                          <a:cs typeface="Calibri"/>
                        </a:rPr>
                        <a:t>60</a:t>
                      </a:r>
                      <a:endParaRPr lang="en-US" sz="20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solidFill>
                            <a:srgbClr val="000000"/>
                          </a:solidFill>
                          <a:effectLst/>
                          <a:latin typeface="Calibri"/>
                          <a:ea typeface="Times New Roman"/>
                          <a:cs typeface="Calibri"/>
                        </a:rPr>
                        <a:t>30</a:t>
                      </a:r>
                      <a:endParaRPr lang="en-US" sz="20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solidFill>
                            <a:srgbClr val="000000"/>
                          </a:solidFill>
                          <a:effectLst/>
                          <a:latin typeface="Calibri"/>
                          <a:ea typeface="Times New Roman"/>
                          <a:cs typeface="Calibri"/>
                        </a:rPr>
                        <a:t>7</a:t>
                      </a:r>
                      <a:endParaRPr lang="en-US" sz="20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solidFill>
                            <a:srgbClr val="000000"/>
                          </a:solidFill>
                          <a:effectLst/>
                          <a:latin typeface="Calibri"/>
                          <a:ea typeface="Times New Roman"/>
                          <a:cs typeface="Calibri"/>
                        </a:rPr>
                        <a:t>1</a:t>
                      </a:r>
                      <a:endParaRPr lang="en-US" sz="20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solidFill>
                            <a:srgbClr val="000000"/>
                          </a:solidFill>
                          <a:effectLst/>
                          <a:latin typeface="Calibri"/>
                          <a:ea typeface="Times New Roman"/>
                          <a:cs typeface="Calibri"/>
                        </a:rPr>
                        <a:t>0</a:t>
                      </a:r>
                      <a:endParaRPr lang="en-US" sz="20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1717">
                <a:tc>
                  <a:txBody>
                    <a:bodyPr/>
                    <a:lstStyle/>
                    <a:p>
                      <a:pPr algn="ctr">
                        <a:lnSpc>
                          <a:spcPct val="115000"/>
                        </a:lnSpc>
                        <a:spcAft>
                          <a:spcPts val="0"/>
                        </a:spcAft>
                      </a:pPr>
                      <a:r>
                        <a:rPr lang="en-US" sz="2000" dirty="0">
                          <a:solidFill>
                            <a:srgbClr val="000000"/>
                          </a:solidFill>
                          <a:effectLst/>
                          <a:latin typeface="Calibri"/>
                          <a:ea typeface="Times New Roman"/>
                          <a:cs typeface="Calibri"/>
                        </a:rPr>
                        <a:t>v (mm/s)</a:t>
                      </a:r>
                      <a:endParaRPr lang="en-US" sz="20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solidFill>
                            <a:srgbClr val="000000"/>
                          </a:solidFill>
                          <a:effectLst/>
                          <a:latin typeface="Calibri"/>
                          <a:ea typeface="Times New Roman"/>
                          <a:cs typeface="Calibri"/>
                        </a:rPr>
                        <a:t>1.08</a:t>
                      </a:r>
                      <a:endParaRPr lang="en-US" sz="20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solidFill>
                            <a:srgbClr val="000000"/>
                          </a:solidFill>
                          <a:effectLst/>
                          <a:latin typeface="Calibri"/>
                          <a:ea typeface="Times New Roman"/>
                          <a:cs typeface="Calibri"/>
                        </a:rPr>
                        <a:t>0.69</a:t>
                      </a:r>
                      <a:endParaRPr lang="en-US" sz="20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solidFill>
                            <a:srgbClr val="000000"/>
                          </a:solidFill>
                          <a:effectLst/>
                          <a:latin typeface="Calibri"/>
                          <a:ea typeface="Times New Roman"/>
                          <a:cs typeface="Calibri"/>
                        </a:rPr>
                        <a:t>0.53</a:t>
                      </a:r>
                      <a:endParaRPr lang="en-US" sz="20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solidFill>
                            <a:srgbClr val="000000"/>
                          </a:solidFill>
                          <a:effectLst/>
                          <a:latin typeface="Calibri"/>
                          <a:ea typeface="Times New Roman"/>
                          <a:cs typeface="Calibri"/>
                        </a:rPr>
                        <a:t>0.39</a:t>
                      </a:r>
                      <a:endParaRPr lang="en-US" sz="20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solidFill>
                            <a:srgbClr val="000000"/>
                          </a:solidFill>
                          <a:effectLst/>
                          <a:latin typeface="Calibri"/>
                          <a:ea typeface="Times New Roman"/>
                          <a:cs typeface="Calibri"/>
                        </a:rPr>
                        <a:t>0.17</a:t>
                      </a:r>
                      <a:endParaRPr lang="en-US" sz="20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solidFill>
                            <a:srgbClr val="000000"/>
                          </a:solidFill>
                          <a:effectLst/>
                          <a:latin typeface="Calibri"/>
                          <a:ea typeface="Times New Roman"/>
                          <a:cs typeface="Calibri"/>
                        </a:rPr>
                        <a:t>0.04</a:t>
                      </a:r>
                      <a:endParaRPr lang="en-US" sz="20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solidFill>
                            <a:srgbClr val="000000"/>
                          </a:solidFill>
                          <a:effectLst/>
                          <a:latin typeface="Calibri"/>
                          <a:ea typeface="Times New Roman"/>
                          <a:cs typeface="Calibri"/>
                        </a:rPr>
                        <a:t>0.01</a:t>
                      </a:r>
                      <a:endParaRPr lang="en-US" sz="20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434">
                <a:tc>
                  <a:txBody>
                    <a:bodyPr/>
                    <a:lstStyle/>
                    <a:p>
                      <a:pPr algn="ctr">
                        <a:lnSpc>
                          <a:spcPct val="115000"/>
                        </a:lnSpc>
                        <a:spcAft>
                          <a:spcPts val="0"/>
                        </a:spcAft>
                      </a:pPr>
                      <a:r>
                        <a:rPr lang="en-US" sz="2000" dirty="0">
                          <a:solidFill>
                            <a:srgbClr val="000000"/>
                          </a:solidFill>
                          <a:effectLst/>
                          <a:latin typeface="Calibri"/>
                          <a:ea typeface="Times New Roman"/>
                          <a:cs typeface="Calibri"/>
                        </a:rPr>
                        <a:t>Re</a:t>
                      </a:r>
                      <a:endParaRPr lang="en-US" sz="20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solidFill>
                            <a:srgbClr val="000000"/>
                          </a:solidFill>
                          <a:effectLst/>
                          <a:latin typeface="Calibri"/>
                          <a:ea typeface="Times New Roman"/>
                          <a:cs typeface="Calibri"/>
                        </a:rPr>
                        <a:t>0.1045</a:t>
                      </a:r>
                      <a:endParaRPr lang="en-US" sz="20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solidFill>
                            <a:srgbClr val="000000"/>
                          </a:solidFill>
                          <a:effectLst/>
                          <a:latin typeface="Calibri"/>
                          <a:ea typeface="Times New Roman"/>
                          <a:cs typeface="Calibri"/>
                        </a:rPr>
                        <a:t>0.0535</a:t>
                      </a:r>
                      <a:endParaRPr lang="en-US" sz="20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solidFill>
                            <a:srgbClr val="000000"/>
                          </a:solidFill>
                          <a:effectLst/>
                          <a:latin typeface="Calibri"/>
                          <a:ea typeface="Times New Roman"/>
                          <a:cs typeface="Calibri"/>
                        </a:rPr>
                        <a:t>0.0358</a:t>
                      </a:r>
                      <a:endParaRPr lang="en-US" sz="20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solidFill>
                            <a:srgbClr val="000000"/>
                          </a:solidFill>
                          <a:effectLst/>
                          <a:latin typeface="Calibri"/>
                          <a:ea typeface="Times New Roman"/>
                          <a:cs typeface="Calibri"/>
                        </a:rPr>
                        <a:t>0.0226</a:t>
                      </a:r>
                      <a:endParaRPr lang="en-US" sz="20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solidFill>
                            <a:srgbClr val="000000"/>
                          </a:solidFill>
                          <a:effectLst/>
                          <a:latin typeface="Calibri"/>
                          <a:ea typeface="Times New Roman"/>
                          <a:cs typeface="Calibri"/>
                        </a:rPr>
                        <a:t>0.0067</a:t>
                      </a:r>
                      <a:endParaRPr lang="en-US" sz="20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solidFill>
                            <a:srgbClr val="000000"/>
                          </a:solidFill>
                          <a:effectLst/>
                          <a:latin typeface="Calibri"/>
                          <a:ea typeface="Times New Roman"/>
                          <a:cs typeface="Calibri"/>
                        </a:rPr>
                        <a:t>0.0008</a:t>
                      </a:r>
                      <a:endParaRPr lang="en-US" sz="20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solidFill>
                            <a:srgbClr val="000000"/>
                          </a:solidFill>
                          <a:effectLst/>
                          <a:latin typeface="Calibri"/>
                          <a:ea typeface="Times New Roman"/>
                          <a:cs typeface="Calibri"/>
                        </a:rPr>
                        <a:t>0.0001</a:t>
                      </a:r>
                      <a:endParaRPr lang="en-US" sz="20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5"/>
          <p:cNvSpPr/>
          <p:nvPr/>
        </p:nvSpPr>
        <p:spPr>
          <a:xfrm>
            <a:off x="152400" y="2514600"/>
            <a:ext cx="3943002" cy="369332"/>
          </a:xfrm>
          <a:prstGeom prst="rect">
            <a:avLst/>
          </a:prstGeom>
        </p:spPr>
        <p:txBody>
          <a:bodyPr wrap="none">
            <a:spAutoFit/>
          </a:bodyPr>
          <a:lstStyle/>
          <a:p>
            <a:r>
              <a:rPr lang="en-US" dirty="0"/>
              <a:t>SOR = 32.6 m/day = 0.37 mm/s, </a:t>
            </a:r>
            <a:r>
              <a:rPr lang="en-US" dirty="0" err="1"/>
              <a:t>X</a:t>
            </a:r>
            <a:r>
              <a:rPr lang="en-US" baseline="-25000" dirty="0" err="1"/>
              <a:t>s</a:t>
            </a:r>
            <a:r>
              <a:rPr lang="en-US" dirty="0"/>
              <a:t> =27%</a:t>
            </a:r>
          </a:p>
        </p:txBody>
      </p:sp>
      <p:graphicFrame>
        <p:nvGraphicFramePr>
          <p:cNvPr id="7" name="Chart 6"/>
          <p:cNvGraphicFramePr/>
          <p:nvPr>
            <p:extLst>
              <p:ext uri="{D42A27DB-BD31-4B8C-83A1-F6EECF244321}">
                <p14:modId xmlns:p14="http://schemas.microsoft.com/office/powerpoint/2010/main" val="94229231"/>
              </p:ext>
            </p:extLst>
          </p:nvPr>
        </p:nvGraphicFramePr>
        <p:xfrm>
          <a:off x="1447800" y="3048000"/>
          <a:ext cx="6019799" cy="3657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470508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4095375380"/>
              </p:ext>
            </p:extLst>
          </p:nvPr>
        </p:nvGraphicFramePr>
        <p:xfrm>
          <a:off x="1066800" y="793242"/>
          <a:ext cx="7026273" cy="1187958"/>
        </p:xfrm>
        <a:graphic>
          <a:graphicData uri="http://schemas.openxmlformats.org/drawingml/2006/table">
            <a:tbl>
              <a:tblPr firstRow="1" firstCol="1" bandRow="1"/>
              <a:tblGrid>
                <a:gridCol w="1794522"/>
                <a:gridCol w="747393"/>
                <a:gridCol w="747393"/>
                <a:gridCol w="747393"/>
                <a:gridCol w="747393"/>
                <a:gridCol w="747393"/>
                <a:gridCol w="747393"/>
                <a:gridCol w="747393"/>
              </a:tblGrid>
              <a:tr h="395986">
                <a:tc>
                  <a:txBody>
                    <a:bodyPr/>
                    <a:lstStyle/>
                    <a:p>
                      <a:pPr algn="ctr">
                        <a:lnSpc>
                          <a:spcPct val="115000"/>
                        </a:lnSpc>
                        <a:spcAft>
                          <a:spcPts val="0"/>
                        </a:spcAft>
                      </a:pPr>
                      <a:r>
                        <a:rPr lang="en-US" sz="1600" dirty="0">
                          <a:solidFill>
                            <a:srgbClr val="000000"/>
                          </a:solidFill>
                          <a:effectLst/>
                          <a:latin typeface="Calibri"/>
                          <a:ea typeface="Times New Roman"/>
                          <a:cs typeface="Calibri"/>
                        </a:rPr>
                        <a:t>dx</a:t>
                      </a:r>
                      <a:endParaRPr lang="en-US" sz="16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effectLst/>
                          <a:latin typeface="Calibri"/>
                          <a:ea typeface="Times New Roman"/>
                          <a:cs typeface="Calibri"/>
                        </a:rPr>
                        <a:t>0.04</a:t>
                      </a:r>
                      <a:endParaRPr lang="en-US" sz="16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effectLst/>
                          <a:latin typeface="Calibri"/>
                          <a:ea typeface="Times New Roman"/>
                          <a:cs typeface="Calibri"/>
                        </a:rPr>
                        <a:t>0.04</a:t>
                      </a:r>
                      <a:endParaRPr lang="en-US" sz="16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effectLst/>
                          <a:latin typeface="Calibri"/>
                          <a:ea typeface="Times New Roman"/>
                          <a:cs typeface="Calibri"/>
                        </a:rPr>
                        <a:t>0.04</a:t>
                      </a:r>
                      <a:endParaRPr lang="en-US" sz="16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effectLst/>
                          <a:latin typeface="Calibri"/>
                          <a:ea typeface="Times New Roman"/>
                          <a:cs typeface="Calibri"/>
                        </a:rPr>
                        <a:t>0.04</a:t>
                      </a:r>
                      <a:endParaRPr lang="en-US" sz="16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effectLst/>
                          <a:latin typeface="Calibri"/>
                          <a:ea typeface="Times New Roman"/>
                          <a:cs typeface="Calibri"/>
                        </a:rPr>
                        <a:t>0.04</a:t>
                      </a:r>
                      <a:endParaRPr lang="en-US" sz="16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effectLst/>
                          <a:latin typeface="Calibri"/>
                          <a:ea typeface="Times New Roman"/>
                          <a:cs typeface="Calibri"/>
                        </a:rPr>
                        <a:t>0.04</a:t>
                      </a:r>
                      <a:endParaRPr lang="en-US" sz="16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effectLst/>
                          <a:latin typeface="Calibri"/>
                          <a:ea typeface="Times New Roman"/>
                          <a:cs typeface="Calibri"/>
                        </a:rPr>
                        <a:t>0.03</a:t>
                      </a:r>
                      <a:endParaRPr lang="en-US" sz="16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5986">
                <a:tc>
                  <a:txBody>
                    <a:bodyPr/>
                    <a:lstStyle/>
                    <a:p>
                      <a:pPr algn="ctr">
                        <a:lnSpc>
                          <a:spcPct val="115000"/>
                        </a:lnSpc>
                        <a:spcAft>
                          <a:spcPts val="0"/>
                        </a:spcAft>
                      </a:pPr>
                      <a:r>
                        <a:rPr lang="en-US" sz="1600" dirty="0">
                          <a:solidFill>
                            <a:srgbClr val="000000"/>
                          </a:solidFill>
                          <a:effectLst/>
                          <a:latin typeface="Calibri"/>
                          <a:ea typeface="Times New Roman"/>
                          <a:cs typeface="Calibri"/>
                        </a:rPr>
                        <a:t>v</a:t>
                      </a:r>
                      <a:endParaRPr lang="en-US" sz="16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0000"/>
                          </a:solidFill>
                          <a:effectLst/>
                          <a:latin typeface="Calibri"/>
                          <a:ea typeface="Times New Roman"/>
                          <a:cs typeface="Calibri"/>
                        </a:rPr>
                        <a:t>0.06</a:t>
                      </a:r>
                      <a:endParaRPr lang="en-US" sz="16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0000"/>
                          </a:solidFill>
                          <a:effectLst/>
                          <a:latin typeface="Calibri"/>
                          <a:ea typeface="Times New Roman"/>
                          <a:cs typeface="Calibri"/>
                        </a:rPr>
                        <a:t>0.16</a:t>
                      </a:r>
                      <a:endParaRPr lang="en-US" sz="16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0000"/>
                          </a:solidFill>
                          <a:effectLst/>
                          <a:latin typeface="Calibri"/>
                          <a:ea typeface="Times New Roman"/>
                          <a:cs typeface="Calibri"/>
                        </a:rPr>
                        <a:t>0.22</a:t>
                      </a:r>
                      <a:endParaRPr lang="en-US" sz="16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effectLst/>
                          <a:latin typeface="Calibri"/>
                          <a:ea typeface="Times New Roman"/>
                          <a:cs typeface="Calibri"/>
                        </a:rPr>
                        <a:t>0.26</a:t>
                      </a:r>
                      <a:endParaRPr lang="en-US" sz="16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effectLst/>
                          <a:latin typeface="Calibri"/>
                          <a:ea typeface="Times New Roman"/>
                          <a:cs typeface="Calibri"/>
                        </a:rPr>
                        <a:t>0.3</a:t>
                      </a:r>
                      <a:endParaRPr lang="en-US" sz="16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effectLst/>
                          <a:latin typeface="Calibri"/>
                          <a:ea typeface="Times New Roman"/>
                          <a:cs typeface="Calibri"/>
                        </a:rPr>
                        <a:t>0.34</a:t>
                      </a:r>
                      <a:endParaRPr lang="en-US" sz="16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effectLst/>
                          <a:latin typeface="Calibri"/>
                          <a:ea typeface="Times New Roman"/>
                          <a:cs typeface="Calibri"/>
                        </a:rPr>
                        <a:t>0.37</a:t>
                      </a:r>
                      <a:endParaRPr lang="en-US" sz="16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5986">
                <a:tc>
                  <a:txBody>
                    <a:bodyPr/>
                    <a:lstStyle/>
                    <a:p>
                      <a:pPr algn="ctr">
                        <a:lnSpc>
                          <a:spcPct val="115000"/>
                        </a:lnSpc>
                        <a:spcAft>
                          <a:spcPts val="0"/>
                        </a:spcAft>
                      </a:pPr>
                      <a:r>
                        <a:rPr lang="en-US" sz="1600">
                          <a:solidFill>
                            <a:srgbClr val="000000"/>
                          </a:solidFill>
                          <a:effectLst/>
                          <a:latin typeface="Calibri"/>
                          <a:ea typeface="Times New Roman"/>
                          <a:cs typeface="Calibri"/>
                        </a:rPr>
                        <a:t>vdx</a:t>
                      </a:r>
                      <a:endParaRPr lang="en-US" sz="16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0000"/>
                          </a:solidFill>
                          <a:effectLst/>
                          <a:latin typeface="Calibri"/>
                          <a:ea typeface="Times New Roman"/>
                          <a:cs typeface="Calibri"/>
                        </a:rPr>
                        <a:t>0.0024</a:t>
                      </a:r>
                      <a:endParaRPr lang="en-US" sz="16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0000"/>
                          </a:solidFill>
                          <a:effectLst/>
                          <a:latin typeface="Calibri"/>
                          <a:ea typeface="Times New Roman"/>
                          <a:cs typeface="Calibri"/>
                        </a:rPr>
                        <a:t>0.0064</a:t>
                      </a:r>
                      <a:endParaRPr lang="en-US" sz="16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0000"/>
                          </a:solidFill>
                          <a:effectLst/>
                          <a:latin typeface="Calibri"/>
                          <a:ea typeface="Times New Roman"/>
                          <a:cs typeface="Calibri"/>
                        </a:rPr>
                        <a:t>0.0088</a:t>
                      </a:r>
                      <a:endParaRPr lang="en-US" sz="16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0000"/>
                          </a:solidFill>
                          <a:effectLst/>
                          <a:latin typeface="Calibri"/>
                          <a:ea typeface="Times New Roman"/>
                          <a:cs typeface="Calibri"/>
                        </a:rPr>
                        <a:t>0.0104</a:t>
                      </a:r>
                      <a:endParaRPr lang="en-US" sz="16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0000"/>
                          </a:solidFill>
                          <a:effectLst/>
                          <a:latin typeface="Calibri"/>
                          <a:ea typeface="Times New Roman"/>
                          <a:cs typeface="Calibri"/>
                        </a:rPr>
                        <a:t>0.012</a:t>
                      </a:r>
                      <a:endParaRPr lang="en-US" sz="16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0000"/>
                          </a:solidFill>
                          <a:effectLst/>
                          <a:latin typeface="Calibri"/>
                          <a:ea typeface="Times New Roman"/>
                          <a:cs typeface="Calibri"/>
                        </a:rPr>
                        <a:t>0.0136</a:t>
                      </a:r>
                      <a:endParaRPr lang="en-US" sz="16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0000"/>
                          </a:solidFill>
                          <a:effectLst/>
                          <a:latin typeface="Calibri"/>
                          <a:ea typeface="Times New Roman"/>
                          <a:cs typeface="Calibri"/>
                        </a:rPr>
                        <a:t>0.0111</a:t>
                      </a:r>
                      <a:endParaRPr lang="en-US" sz="16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AlternateContent xmlns:mc="http://schemas.openxmlformats.org/markup-compatibility/2006" xmlns:a14="http://schemas.microsoft.com/office/drawing/2010/main">
        <mc:Choice Requires="a14">
          <p:sp>
            <p:nvSpPr>
              <p:cNvPr id="6" name="Rectangle 5"/>
              <p:cNvSpPr/>
              <p:nvPr/>
            </p:nvSpPr>
            <p:spPr>
              <a:xfrm>
                <a:off x="1219200" y="2771064"/>
                <a:ext cx="6705600" cy="1723742"/>
              </a:xfrm>
              <a:prstGeom prst="rect">
                <a:avLst/>
              </a:prstGeom>
            </p:spPr>
            <p:txBody>
              <a:bodyPr wrap="square">
                <a:spAutoFit/>
              </a:bodyPr>
              <a:lstStyle/>
              <a:p>
                <a:r>
                  <a:rPr lang="en-US" sz="2400" dirty="0"/>
                  <a:t>1-Xs= 1- 0.27 = 0.73</a:t>
                </a:r>
              </a:p>
              <a:p>
                <a:r>
                  <a:rPr lang="en-US" sz="2400" dirty="0"/>
                  <a:t> </a:t>
                </a:r>
              </a:p>
              <a:p>
                <a14:m>
                  <m:oMath xmlns:m="http://schemas.openxmlformats.org/officeDocument/2006/math">
                    <m:nary>
                      <m:naryPr>
                        <m:chr m:val="∑"/>
                        <m:limLoc m:val="undOvr"/>
                        <m:subHide m:val="on"/>
                        <m:supHide m:val="on"/>
                        <m:ctrlPr>
                          <a:rPr lang="en-US" sz="2400" i="1">
                            <a:latin typeface="Cambria Math"/>
                          </a:rPr>
                        </m:ctrlPr>
                      </m:naryPr>
                      <m:sub/>
                      <m:sup/>
                      <m:e>
                        <m:r>
                          <a:rPr lang="en-US" sz="2400" i="1">
                            <a:latin typeface="Cambria Math"/>
                          </a:rPr>
                          <m:t>𝑣</m:t>
                        </m:r>
                        <m:r>
                          <a:rPr lang="en-US" sz="2400" i="1">
                            <a:latin typeface="Cambria Math"/>
                          </a:rPr>
                          <m:t>.∆</m:t>
                        </m:r>
                        <m:r>
                          <a:rPr lang="en-US" sz="2400" i="1">
                            <a:latin typeface="Cambria Math"/>
                          </a:rPr>
                          <m:t>𝑥</m:t>
                        </m:r>
                      </m:e>
                    </m:nary>
                    <m:r>
                      <a:rPr lang="en-US" sz="2400" i="1">
                        <a:latin typeface="Cambria Math"/>
                      </a:rPr>
                      <m:t>= </m:t>
                    </m:r>
                  </m:oMath>
                </a14:m>
                <a:r>
                  <a:rPr lang="en-US" sz="2400" dirty="0"/>
                  <a:t>0.0647</a:t>
                </a:r>
              </a:p>
              <a:p>
                <a14:m>
                  <m:oMath xmlns:m="http://schemas.openxmlformats.org/officeDocument/2006/math">
                    <m:r>
                      <a:rPr lang="en-US" sz="2400" i="1">
                        <a:latin typeface="Cambria Math"/>
                      </a:rPr>
                      <m:t>𝑅𝑒𝑚𝑜𝑣𝑎𝑙</m:t>
                    </m:r>
                    <m:r>
                      <a:rPr lang="en-US" sz="2400" i="1">
                        <a:latin typeface="Cambria Math"/>
                      </a:rPr>
                      <m:t>=</m:t>
                    </m:r>
                    <m:d>
                      <m:dPr>
                        <m:ctrlPr>
                          <a:rPr lang="en-US" sz="2400" i="1">
                            <a:latin typeface="Cambria Math"/>
                          </a:rPr>
                        </m:ctrlPr>
                      </m:dPr>
                      <m:e>
                        <m:r>
                          <a:rPr lang="en-US" sz="2400" i="1">
                            <a:latin typeface="Cambria Math"/>
                          </a:rPr>
                          <m:t>1</m:t>
                        </m:r>
                        <m:r>
                          <a:rPr lang="en-US" sz="2400" i="1">
                            <a:latin typeface="Cambria Math"/>
                          </a:rPr>
                          <m:t>− </m:t>
                        </m:r>
                        <m:sSub>
                          <m:sSubPr>
                            <m:ctrlPr>
                              <a:rPr lang="en-US" sz="2400" i="1">
                                <a:latin typeface="Cambria Math"/>
                              </a:rPr>
                            </m:ctrlPr>
                          </m:sSubPr>
                          <m:e>
                            <m:r>
                              <a:rPr lang="en-US" sz="2400" i="1">
                                <a:latin typeface="Cambria Math"/>
                              </a:rPr>
                              <m:t>𝑋</m:t>
                            </m:r>
                          </m:e>
                          <m:sub>
                            <m:r>
                              <a:rPr lang="en-US" sz="2400" i="1">
                                <a:latin typeface="Cambria Math"/>
                              </a:rPr>
                              <m:t>𝑠</m:t>
                            </m:r>
                          </m:sub>
                        </m:sSub>
                      </m:e>
                    </m:d>
                    <m:r>
                      <a:rPr lang="en-US" sz="2400" i="1">
                        <a:latin typeface="Cambria Math"/>
                      </a:rPr>
                      <m:t>+ </m:t>
                    </m:r>
                    <m:f>
                      <m:fPr>
                        <m:ctrlPr>
                          <a:rPr lang="en-US" sz="2400" i="1">
                            <a:latin typeface="Cambria Math"/>
                          </a:rPr>
                        </m:ctrlPr>
                      </m:fPr>
                      <m:num>
                        <m:r>
                          <a:rPr lang="en-US" sz="2400" i="1">
                            <a:latin typeface="Cambria Math"/>
                          </a:rPr>
                          <m:t>1</m:t>
                        </m:r>
                      </m:num>
                      <m:den>
                        <m:r>
                          <a:rPr lang="en-US" sz="2400" i="1">
                            <a:latin typeface="Cambria Math"/>
                          </a:rPr>
                          <m:t>𝑆𝑂𝑅</m:t>
                        </m:r>
                      </m:den>
                    </m:f>
                    <m:nary>
                      <m:naryPr>
                        <m:chr m:val="∑"/>
                        <m:limLoc m:val="undOvr"/>
                        <m:subHide m:val="on"/>
                        <m:supHide m:val="on"/>
                        <m:ctrlPr>
                          <a:rPr lang="en-US" sz="2400" i="1">
                            <a:latin typeface="Cambria Math"/>
                          </a:rPr>
                        </m:ctrlPr>
                      </m:naryPr>
                      <m:sub/>
                      <m:sup/>
                      <m:e>
                        <m:r>
                          <a:rPr lang="en-US" sz="2400" i="1">
                            <a:latin typeface="Cambria Math"/>
                          </a:rPr>
                          <m:t>𝑣</m:t>
                        </m:r>
                        <m:r>
                          <a:rPr lang="en-US" sz="2400" i="1">
                            <a:latin typeface="Cambria Math"/>
                          </a:rPr>
                          <m:t>.∆</m:t>
                        </m:r>
                        <m:r>
                          <a:rPr lang="en-US" sz="2400" i="1">
                            <a:latin typeface="Cambria Math"/>
                          </a:rPr>
                          <m:t>𝑥</m:t>
                        </m:r>
                      </m:e>
                    </m:nary>
                  </m:oMath>
                </a14:m>
                <a:r>
                  <a:rPr lang="en-US" sz="2400" dirty="0"/>
                  <a:t> = 90.5%</a:t>
                </a:r>
              </a:p>
            </p:txBody>
          </p:sp>
        </mc:Choice>
        <mc:Fallback xmlns="">
          <p:sp>
            <p:nvSpPr>
              <p:cNvPr id="6" name="Rectangle 5"/>
              <p:cNvSpPr>
                <a:spLocks noRot="1" noChangeAspect="1" noMove="1" noResize="1" noEditPoints="1" noAdjustHandles="1" noChangeArrowheads="1" noChangeShapeType="1" noTextEdit="1"/>
              </p:cNvSpPr>
              <p:nvPr/>
            </p:nvSpPr>
            <p:spPr>
              <a:xfrm>
                <a:off x="1219200" y="2771064"/>
                <a:ext cx="6705600" cy="1723742"/>
              </a:xfrm>
              <a:prstGeom prst="rect">
                <a:avLst/>
              </a:prstGeom>
              <a:blipFill rotWithShape="1">
                <a:blip r:embed="rId2"/>
                <a:stretch>
                  <a:fillRect l="-7000" t="-2837" b="-21986"/>
                </a:stretch>
              </a:blipFill>
            </p:spPr>
            <p:txBody>
              <a:bodyPr/>
              <a:lstStyle/>
              <a:p>
                <a:r>
                  <a:rPr lang="ar-IQ">
                    <a:noFill/>
                  </a:rPr>
                  <a:t> </a:t>
                </a:r>
              </a:p>
            </p:txBody>
          </p:sp>
        </mc:Fallback>
      </mc:AlternateContent>
    </p:spTree>
    <p:extLst>
      <p:ext uri="{BB962C8B-B14F-4D97-AF65-F5344CB8AC3E}">
        <p14:creationId xmlns:p14="http://schemas.microsoft.com/office/powerpoint/2010/main" val="28155154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The design criteria for the sedimentation </a:t>
            </a:r>
            <a:r>
              <a:rPr lang="en-US" sz="4000" dirty="0" smtClean="0"/>
              <a:t>tanks</a:t>
            </a:r>
            <a:endParaRPr lang="ar-IQ" sz="40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798637"/>
                <a:ext cx="8229600" cy="4525963"/>
              </a:xfrm>
            </p:spPr>
            <p:txBody>
              <a:bodyPr>
                <a:normAutofit fontScale="92500" lnSpcReduction="20000"/>
              </a:bodyPr>
              <a:lstStyle/>
              <a:p>
                <a:pPr marL="0" lvl="0" indent="0">
                  <a:buNone/>
                </a:pPr>
                <a:r>
                  <a:rPr lang="en-US" dirty="0" smtClean="0"/>
                  <a:t>SOR </a:t>
                </a:r>
                <a:r>
                  <a:rPr lang="en-US" dirty="0"/>
                  <a:t>= 20 to 40 </a:t>
                </a:r>
                <a14:m>
                  <m:oMath xmlns:m="http://schemas.openxmlformats.org/officeDocument/2006/math">
                    <m:f>
                      <m:fPr>
                        <m:ctrlPr>
                          <a:rPr lang="en-US" i="1">
                            <a:latin typeface="Cambria Math"/>
                          </a:rPr>
                        </m:ctrlPr>
                      </m:fPr>
                      <m:num>
                        <m:f>
                          <m:fPr>
                            <m:type m:val="lin"/>
                            <m:ctrlPr>
                              <a:rPr lang="en-US" i="1">
                                <a:latin typeface="Cambria Math"/>
                              </a:rPr>
                            </m:ctrlPr>
                          </m:fPr>
                          <m:num>
                            <m:sSup>
                              <m:sSupPr>
                                <m:ctrlPr>
                                  <a:rPr lang="en-US" i="1">
                                    <a:latin typeface="Cambria Math"/>
                                  </a:rPr>
                                </m:ctrlPr>
                              </m:sSupPr>
                              <m:e>
                                <m:r>
                                  <a:rPr lang="en-US" i="1">
                                    <a:latin typeface="Cambria Math"/>
                                  </a:rPr>
                                  <m:t>𝑚</m:t>
                                </m:r>
                              </m:e>
                              <m:sup>
                                <m:r>
                                  <a:rPr lang="en-US" i="1">
                                    <a:latin typeface="Cambria Math"/>
                                  </a:rPr>
                                  <m:t>3</m:t>
                                </m:r>
                              </m:sup>
                            </m:sSup>
                          </m:num>
                          <m:den>
                            <m:r>
                              <a:rPr lang="en-US" i="1">
                                <a:latin typeface="Cambria Math"/>
                              </a:rPr>
                              <m:t>𝑑𝑎𝑦</m:t>
                            </m:r>
                          </m:den>
                        </m:f>
                      </m:num>
                      <m:den>
                        <m:sSup>
                          <m:sSupPr>
                            <m:ctrlPr>
                              <a:rPr lang="en-US" i="1">
                                <a:latin typeface="Cambria Math"/>
                              </a:rPr>
                            </m:ctrlPr>
                          </m:sSupPr>
                          <m:e>
                            <m:r>
                              <a:rPr lang="en-US" i="1">
                                <a:latin typeface="Cambria Math"/>
                              </a:rPr>
                              <m:t>𝑚</m:t>
                            </m:r>
                          </m:e>
                          <m:sup>
                            <m:r>
                              <a:rPr lang="en-US" i="1">
                                <a:latin typeface="Cambria Math"/>
                              </a:rPr>
                              <m:t>2</m:t>
                            </m:r>
                          </m:sup>
                        </m:sSup>
                      </m:den>
                    </m:f>
                  </m:oMath>
                </a14:m>
                <a:endParaRPr lang="en-US" dirty="0"/>
              </a:p>
              <a:p>
                <a:pPr marL="0" lvl="0" indent="0">
                  <a:buNone/>
                </a:pPr>
                <a:r>
                  <a:rPr lang="en-US" dirty="0"/>
                  <a:t>D.T (detention time) = 2 to 4 hours</a:t>
                </a:r>
              </a:p>
              <a:p>
                <a:pPr marL="0" lvl="0" indent="0">
                  <a:buNone/>
                </a:pPr>
                <a:r>
                  <a:rPr lang="en-US" dirty="0"/>
                  <a:t>Depth of tank = 3 to 6 m</a:t>
                </a:r>
              </a:p>
              <a:p>
                <a:pPr marL="0" lvl="0" indent="0">
                  <a:buNone/>
                </a:pPr>
                <a:r>
                  <a:rPr lang="en-US" dirty="0"/>
                  <a:t>L/W = 4/1 to 2/1</a:t>
                </a:r>
              </a:p>
              <a:p>
                <a:pPr marL="0" lvl="0" indent="0">
                  <a:buNone/>
                </a:pPr>
                <a:r>
                  <a:rPr lang="en-US" dirty="0"/>
                  <a:t>Length for rectangular sedimentation tank; L≤ 40 m</a:t>
                </a:r>
              </a:p>
              <a:p>
                <a:pPr marL="0" lvl="0" indent="0">
                  <a:buNone/>
                </a:pPr>
                <a:r>
                  <a:rPr lang="en-US" dirty="0"/>
                  <a:t>Diameter of circular sedimentation tank; D ≤ 40 m</a:t>
                </a:r>
              </a:p>
              <a:p>
                <a:pPr marL="0" lvl="0" indent="0">
                  <a:buNone/>
                </a:pPr>
                <a:r>
                  <a:rPr lang="en-US" dirty="0"/>
                  <a:t>For design minimum of two basins must be provided.</a:t>
                </a:r>
              </a:p>
              <a:p>
                <a:pPr marL="0" lvl="0" indent="0">
                  <a:buNone/>
                </a:pPr>
                <a:r>
                  <a:rPr lang="en-US" dirty="0"/>
                  <a:t>Weir loading = 120 to 250 </a:t>
                </a:r>
                <a14:m>
                  <m:oMath xmlns:m="http://schemas.openxmlformats.org/officeDocument/2006/math">
                    <m:f>
                      <m:fPr>
                        <m:ctrlPr>
                          <a:rPr lang="en-US" i="1">
                            <a:latin typeface="Cambria Math"/>
                          </a:rPr>
                        </m:ctrlPr>
                      </m:fPr>
                      <m:num>
                        <m:f>
                          <m:fPr>
                            <m:type m:val="lin"/>
                            <m:ctrlPr>
                              <a:rPr lang="en-US" i="1">
                                <a:latin typeface="Cambria Math"/>
                              </a:rPr>
                            </m:ctrlPr>
                          </m:fPr>
                          <m:num>
                            <m:sSup>
                              <m:sSupPr>
                                <m:ctrlPr>
                                  <a:rPr lang="en-US" i="1">
                                    <a:latin typeface="Cambria Math"/>
                                  </a:rPr>
                                </m:ctrlPr>
                              </m:sSupPr>
                              <m:e>
                                <m:r>
                                  <a:rPr lang="en-US" i="1">
                                    <a:latin typeface="Cambria Math"/>
                                  </a:rPr>
                                  <m:t>𝑚</m:t>
                                </m:r>
                              </m:e>
                              <m:sup>
                                <m:r>
                                  <a:rPr lang="en-US" i="1">
                                    <a:latin typeface="Cambria Math"/>
                                  </a:rPr>
                                  <m:t>3</m:t>
                                </m:r>
                              </m:sup>
                            </m:sSup>
                          </m:num>
                          <m:den>
                            <m:r>
                              <a:rPr lang="en-US" i="1">
                                <a:latin typeface="Cambria Math"/>
                              </a:rPr>
                              <m:t>𝑑𝑎𝑦</m:t>
                            </m:r>
                          </m:den>
                        </m:f>
                      </m:num>
                      <m:den>
                        <m:r>
                          <a:rPr lang="en-US" i="1">
                            <a:latin typeface="Cambria Math"/>
                          </a:rPr>
                          <m:t>𝑚</m:t>
                        </m:r>
                      </m:den>
                    </m:f>
                  </m:oMath>
                </a14:m>
                <a:endParaRPr lang="en-US" dirty="0"/>
              </a:p>
              <a:p>
                <a:endParaRPr lang="ar-IQ"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798637"/>
                <a:ext cx="8229600" cy="4525963"/>
              </a:xfrm>
              <a:blipFill rotWithShape="1">
                <a:blip r:embed="rId2"/>
                <a:stretch>
                  <a:fillRect l="-1704" t="-404" r="-1111" b="-13190"/>
                </a:stretch>
              </a:blipFill>
            </p:spPr>
            <p:txBody>
              <a:bodyPr/>
              <a:lstStyle/>
              <a:p>
                <a:r>
                  <a:rPr lang="ar-IQ">
                    <a:noFill/>
                  </a:rPr>
                  <a:t> </a:t>
                </a:r>
              </a:p>
            </p:txBody>
          </p:sp>
        </mc:Fallback>
      </mc:AlternateContent>
    </p:spTree>
    <p:extLst>
      <p:ext uri="{BB962C8B-B14F-4D97-AF65-F5344CB8AC3E}">
        <p14:creationId xmlns:p14="http://schemas.microsoft.com/office/powerpoint/2010/main" val="646642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382000" cy="5867400"/>
          </a:xfrm>
        </p:spPr>
        <p:txBody>
          <a:bodyPr>
            <a:normAutofit fontScale="92500" lnSpcReduction="10000"/>
          </a:bodyPr>
          <a:lstStyle/>
          <a:p>
            <a:pPr marL="0" indent="0" algn="just">
              <a:buNone/>
            </a:pPr>
            <a:r>
              <a:rPr lang="en-US" b="1" dirty="0"/>
              <a:t>Example</a:t>
            </a:r>
            <a:r>
              <a:rPr lang="en-US" dirty="0"/>
              <a:t> 5: Design a rectangular sedimentation tank/ tanks for Q =120,000 m</a:t>
            </a:r>
            <a:r>
              <a:rPr lang="en-US" baseline="30000" dirty="0"/>
              <a:t>3</a:t>
            </a:r>
            <a:r>
              <a:rPr lang="en-US" dirty="0"/>
              <a:t>/day. SOR = 30 m</a:t>
            </a:r>
            <a:r>
              <a:rPr lang="en-US" baseline="30000" dirty="0"/>
              <a:t>3</a:t>
            </a:r>
            <a:r>
              <a:rPr lang="en-US" dirty="0"/>
              <a:t>/m</a:t>
            </a:r>
            <a:r>
              <a:rPr lang="en-US" baseline="30000" dirty="0"/>
              <a:t>2</a:t>
            </a:r>
            <a:r>
              <a:rPr lang="en-US" dirty="0"/>
              <a:t>.day, D.T =4 hours, L =40, L/w =4/1.</a:t>
            </a:r>
          </a:p>
          <a:p>
            <a:pPr marL="0" indent="0" algn="just">
              <a:buNone/>
            </a:pPr>
            <a:r>
              <a:rPr lang="en-US" dirty="0"/>
              <a:t> </a:t>
            </a:r>
          </a:p>
          <a:p>
            <a:pPr marL="0" indent="0" algn="just">
              <a:buNone/>
            </a:pPr>
            <a:r>
              <a:rPr lang="en-US" dirty="0"/>
              <a:t>Solution: </a:t>
            </a:r>
          </a:p>
          <a:p>
            <a:pPr marL="0" indent="0" algn="just">
              <a:buNone/>
            </a:pPr>
            <a:r>
              <a:rPr lang="en-US" dirty="0"/>
              <a:t>As =Q/SOR = 120,000/ 30 = 4000 m</a:t>
            </a:r>
            <a:r>
              <a:rPr lang="en-US" baseline="30000" dirty="0"/>
              <a:t>2</a:t>
            </a:r>
            <a:endParaRPr lang="en-US" dirty="0"/>
          </a:p>
          <a:p>
            <a:pPr marL="0" indent="0" algn="just">
              <a:buNone/>
            </a:pPr>
            <a:r>
              <a:rPr lang="en-US" dirty="0"/>
              <a:t>For the big area and limitations, choose many tanks</a:t>
            </a:r>
          </a:p>
          <a:p>
            <a:pPr marL="0" indent="0" algn="just">
              <a:buNone/>
            </a:pPr>
            <a:r>
              <a:rPr lang="en-US" dirty="0"/>
              <a:t>w =40/4 =10 m</a:t>
            </a:r>
          </a:p>
          <a:p>
            <a:pPr marL="0" indent="0" algn="just">
              <a:buNone/>
            </a:pPr>
            <a:r>
              <a:rPr lang="en-US" dirty="0"/>
              <a:t>As for one tank = w*L =10*40 =400 m</a:t>
            </a:r>
            <a:r>
              <a:rPr lang="en-US" baseline="30000" dirty="0"/>
              <a:t>2</a:t>
            </a:r>
            <a:endParaRPr lang="en-US" dirty="0"/>
          </a:p>
          <a:p>
            <a:pPr marL="0" indent="0" algn="just">
              <a:buNone/>
            </a:pPr>
            <a:r>
              <a:rPr lang="en-US" dirty="0"/>
              <a:t>No. of tanks = 4000/400 =10</a:t>
            </a:r>
          </a:p>
          <a:p>
            <a:pPr marL="0" indent="0" algn="just">
              <a:buNone/>
            </a:pPr>
            <a:r>
              <a:rPr lang="en-US" dirty="0"/>
              <a:t>Volume of tank =Q* D.T =120,000*4/24 = 20,000 m</a:t>
            </a:r>
            <a:r>
              <a:rPr lang="en-US" baseline="30000" dirty="0"/>
              <a:t>3</a:t>
            </a:r>
            <a:endParaRPr lang="en-US" dirty="0"/>
          </a:p>
          <a:p>
            <a:pPr marL="0" indent="0" algn="just">
              <a:buNone/>
            </a:pPr>
            <a:r>
              <a:rPr lang="en-US" dirty="0"/>
              <a:t>Depth of tank = Vol./As =20,000/4000 =5 m</a:t>
            </a:r>
          </a:p>
          <a:p>
            <a:pPr algn="just"/>
            <a:endParaRPr lang="ar-IQ" dirty="0"/>
          </a:p>
        </p:txBody>
      </p:sp>
    </p:spTree>
    <p:extLst>
      <p:ext uri="{BB962C8B-B14F-4D97-AF65-F5344CB8AC3E}">
        <p14:creationId xmlns:p14="http://schemas.microsoft.com/office/powerpoint/2010/main" val="22186247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172200"/>
          </a:xfrm>
        </p:spPr>
        <p:txBody>
          <a:bodyPr>
            <a:normAutofit fontScale="55000" lnSpcReduction="20000"/>
          </a:bodyPr>
          <a:lstStyle/>
          <a:p>
            <a:pPr marL="0" indent="0" algn="just">
              <a:buNone/>
            </a:pPr>
            <a:r>
              <a:rPr lang="en-US" sz="3800" b="1" dirty="0"/>
              <a:t>Example</a:t>
            </a:r>
            <a:r>
              <a:rPr lang="en-US" sz="3800" dirty="0"/>
              <a:t> </a:t>
            </a:r>
            <a:r>
              <a:rPr lang="en-US" sz="3800" dirty="0" smtClean="0"/>
              <a:t>6: </a:t>
            </a:r>
            <a:r>
              <a:rPr lang="en-US" sz="3800" dirty="0"/>
              <a:t>A rectangular settling tank without mechanical equipment is to treat 2,400,000 </a:t>
            </a:r>
            <a:r>
              <a:rPr lang="en-US" sz="3800" dirty="0" err="1"/>
              <a:t>lpd</a:t>
            </a:r>
            <a:r>
              <a:rPr lang="en-US" sz="3800" dirty="0"/>
              <a:t> of raw water. The sedimentation period is to be 4 </a:t>
            </a:r>
            <a:r>
              <a:rPr lang="en-US" sz="3800" dirty="0" err="1"/>
              <a:t>hrs</a:t>
            </a:r>
            <a:r>
              <a:rPr lang="en-US" sz="3800" dirty="0"/>
              <a:t>, the velocity of flow 10 cm/minute and the depth of the water and sediment is 4 m. If an allowance of 1.2 m for sediment is made, what should be the:</a:t>
            </a:r>
          </a:p>
          <a:p>
            <a:pPr marL="0" indent="0" algn="just">
              <a:buNone/>
            </a:pPr>
            <a:r>
              <a:rPr lang="en-US" sz="3800" dirty="0"/>
              <a:t>a) Length of the basin</a:t>
            </a:r>
          </a:p>
          <a:p>
            <a:pPr marL="0" indent="0" algn="just">
              <a:buNone/>
            </a:pPr>
            <a:r>
              <a:rPr lang="en-US" sz="3800" dirty="0"/>
              <a:t>b) Width of the basin.</a:t>
            </a:r>
          </a:p>
          <a:p>
            <a:pPr marL="0" indent="0" algn="just">
              <a:buNone/>
            </a:pPr>
            <a:r>
              <a:rPr lang="en-US" dirty="0"/>
              <a:t> </a:t>
            </a:r>
            <a:endParaRPr lang="en-US" dirty="0" smtClean="0"/>
          </a:p>
          <a:p>
            <a:pPr marL="0" indent="0" algn="just">
              <a:buNone/>
            </a:pPr>
            <a:endParaRPr lang="en-US" dirty="0"/>
          </a:p>
          <a:p>
            <a:pPr marL="0" indent="0" algn="just">
              <a:buNone/>
            </a:pPr>
            <a:r>
              <a:rPr lang="en-US" dirty="0" smtClean="0"/>
              <a:t>Detention </a:t>
            </a:r>
            <a:r>
              <a:rPr lang="en-US" dirty="0"/>
              <a:t>period = 4 </a:t>
            </a:r>
            <a:r>
              <a:rPr lang="en-US" dirty="0" err="1"/>
              <a:t>hrs</a:t>
            </a:r>
            <a:r>
              <a:rPr lang="en-US" dirty="0"/>
              <a:t> = 240 minutes</a:t>
            </a:r>
          </a:p>
          <a:p>
            <a:pPr marL="0" indent="0" algn="just">
              <a:buNone/>
            </a:pPr>
            <a:r>
              <a:rPr lang="en-US" dirty="0"/>
              <a:t>Flow velocity = 10 cm/min</a:t>
            </a:r>
          </a:p>
          <a:p>
            <a:pPr marL="0" indent="0" algn="just">
              <a:buNone/>
            </a:pPr>
            <a:r>
              <a:rPr lang="en-US" dirty="0"/>
              <a:t>Required length = (240*10)/100 = 24 m</a:t>
            </a:r>
          </a:p>
          <a:p>
            <a:pPr marL="0" indent="0" algn="just">
              <a:buNone/>
            </a:pPr>
            <a:r>
              <a:rPr lang="en-US" dirty="0"/>
              <a:t>Volume of water to be treated in each 4 </a:t>
            </a:r>
            <a:r>
              <a:rPr lang="en-US" dirty="0" err="1"/>
              <a:t>hr</a:t>
            </a:r>
            <a:r>
              <a:rPr lang="en-US" dirty="0"/>
              <a:t> period = (24,00,000*4)/ 24 = 400,000 L =400 m</a:t>
            </a:r>
            <a:r>
              <a:rPr lang="en-US" baseline="30000" dirty="0"/>
              <a:t>3</a:t>
            </a:r>
            <a:endParaRPr lang="en-US" dirty="0"/>
          </a:p>
          <a:p>
            <a:pPr marL="0" indent="0" algn="just">
              <a:buNone/>
            </a:pPr>
            <a:r>
              <a:rPr lang="en-US" dirty="0"/>
              <a:t>Length of basin = 24m</a:t>
            </a:r>
          </a:p>
          <a:p>
            <a:pPr marL="0" indent="0" algn="just">
              <a:buNone/>
            </a:pPr>
            <a:r>
              <a:rPr lang="en-US" dirty="0"/>
              <a:t>Cross sectional area of basin = (400/24) = 16.7 m</a:t>
            </a:r>
            <a:r>
              <a:rPr lang="en-US" baseline="30000" dirty="0"/>
              <a:t>2</a:t>
            </a:r>
            <a:endParaRPr lang="en-US" dirty="0"/>
          </a:p>
          <a:p>
            <a:pPr marL="0" indent="0" algn="just">
              <a:buNone/>
            </a:pPr>
            <a:r>
              <a:rPr lang="en-US" dirty="0"/>
              <a:t>Depth of water when 1.2m is sediment = 4 - 1.2 =2.8 m</a:t>
            </a:r>
          </a:p>
          <a:p>
            <a:pPr marL="0" indent="0" algn="just">
              <a:buNone/>
            </a:pPr>
            <a:r>
              <a:rPr lang="en-US" dirty="0"/>
              <a:t>Required width of the tank = 16.7/2.8 =5.95 , say 6 m</a:t>
            </a:r>
          </a:p>
          <a:p>
            <a:pPr marL="0" indent="0" algn="just">
              <a:buNone/>
            </a:pPr>
            <a:r>
              <a:rPr lang="en-US" dirty="0"/>
              <a:t>Size of settling tank 6* 24 * 4m</a:t>
            </a:r>
          </a:p>
          <a:p>
            <a:pPr marL="0" indent="0" algn="just">
              <a:buNone/>
            </a:pPr>
            <a:r>
              <a:rPr lang="en-US" dirty="0"/>
              <a:t>If 30 cm is taken as free board depth of the tank will be 4.3 m</a:t>
            </a:r>
          </a:p>
          <a:p>
            <a:pPr marL="0" indent="0" algn="just">
              <a:buNone/>
            </a:pPr>
            <a:endParaRPr lang="ar-IQ" dirty="0"/>
          </a:p>
        </p:txBody>
      </p:sp>
    </p:spTree>
    <p:extLst>
      <p:ext uri="{BB962C8B-B14F-4D97-AF65-F5344CB8AC3E}">
        <p14:creationId xmlns:p14="http://schemas.microsoft.com/office/powerpoint/2010/main" val="39852576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2237"/>
            <a:ext cx="8229600" cy="6507163"/>
          </a:xfrm>
        </p:spPr>
        <p:txBody>
          <a:bodyPr>
            <a:normAutofit fontScale="70000" lnSpcReduction="20000"/>
          </a:bodyPr>
          <a:lstStyle/>
          <a:p>
            <a:pPr marL="0" indent="0" algn="just">
              <a:buNone/>
            </a:pPr>
            <a:r>
              <a:rPr lang="en-US" b="1" dirty="0"/>
              <a:t>Example</a:t>
            </a:r>
            <a:r>
              <a:rPr lang="en-US" dirty="0"/>
              <a:t> </a:t>
            </a:r>
            <a:r>
              <a:rPr lang="en-US" dirty="0" smtClean="0"/>
              <a:t>7: </a:t>
            </a:r>
            <a:r>
              <a:rPr lang="en-US" dirty="0"/>
              <a:t>A circular sedimentation tank with a central of 4 m in diameter is to be treat 75 m</a:t>
            </a:r>
            <a:r>
              <a:rPr lang="en-US" baseline="30000" dirty="0"/>
              <a:t>3</a:t>
            </a:r>
            <a:r>
              <a:rPr lang="en-US" dirty="0"/>
              <a:t>/h raw water and the detention time is 2h, find</a:t>
            </a:r>
            <a:r>
              <a:rPr lang="en-US" dirty="0" smtClean="0"/>
              <a:t>:</a:t>
            </a:r>
            <a:r>
              <a:rPr lang="en-US" dirty="0"/>
              <a:t> (1N.s/m</a:t>
            </a:r>
            <a:r>
              <a:rPr lang="en-US" baseline="30000" dirty="0"/>
              <a:t>2</a:t>
            </a:r>
            <a:r>
              <a:rPr lang="en-US" dirty="0"/>
              <a:t> =1000c.p)</a:t>
            </a:r>
          </a:p>
          <a:p>
            <a:pPr algn="just"/>
            <a:r>
              <a:rPr lang="en-US" dirty="0"/>
              <a:t>The diameter and depth of tank</a:t>
            </a:r>
          </a:p>
          <a:p>
            <a:pPr algn="just"/>
            <a:r>
              <a:rPr lang="en-US" dirty="0"/>
              <a:t>Weir loading in (m</a:t>
            </a:r>
            <a:r>
              <a:rPr lang="en-US" baseline="30000" dirty="0"/>
              <a:t>3</a:t>
            </a:r>
            <a:r>
              <a:rPr lang="en-US" dirty="0"/>
              <a:t>/</a:t>
            </a:r>
            <a:r>
              <a:rPr lang="en-US" dirty="0" err="1"/>
              <a:t>m.d</a:t>
            </a:r>
            <a:r>
              <a:rPr lang="en-US" dirty="0"/>
              <a:t>)</a:t>
            </a:r>
          </a:p>
          <a:p>
            <a:pPr algn="just"/>
            <a:r>
              <a:rPr lang="en-US" dirty="0"/>
              <a:t>The diameter of smallest settling particle to be removed if SOR =1.2 m/</a:t>
            </a:r>
            <a:r>
              <a:rPr lang="en-US" dirty="0" err="1"/>
              <a:t>hr</a:t>
            </a:r>
            <a:r>
              <a:rPr lang="en-US" dirty="0"/>
              <a:t>, </a:t>
            </a:r>
            <a:r>
              <a:rPr lang="en-US" dirty="0" err="1"/>
              <a:t>ρs</a:t>
            </a:r>
            <a:r>
              <a:rPr lang="en-US" dirty="0"/>
              <a:t> =2 </a:t>
            </a:r>
            <a:r>
              <a:rPr lang="en-US" dirty="0" err="1"/>
              <a:t>gm</a:t>
            </a:r>
            <a:r>
              <a:rPr lang="en-US" dirty="0"/>
              <a:t>/cc, </a:t>
            </a:r>
            <a:r>
              <a:rPr lang="en-US" dirty="0" err="1"/>
              <a:t>ρw</a:t>
            </a:r>
            <a:r>
              <a:rPr lang="en-US" dirty="0"/>
              <a:t> =1.0 </a:t>
            </a:r>
            <a:r>
              <a:rPr lang="en-US" dirty="0" err="1"/>
              <a:t>gm</a:t>
            </a:r>
            <a:r>
              <a:rPr lang="en-US" dirty="0"/>
              <a:t>/cc, µ=1.3 </a:t>
            </a:r>
            <a:r>
              <a:rPr lang="en-US" dirty="0" err="1"/>
              <a:t>centi</a:t>
            </a:r>
            <a:r>
              <a:rPr lang="en-US" dirty="0"/>
              <a:t> poise</a:t>
            </a:r>
          </a:p>
          <a:p>
            <a:pPr marL="0" indent="0" algn="just">
              <a:buNone/>
            </a:pPr>
            <a:endParaRPr lang="en-US" dirty="0"/>
          </a:p>
          <a:p>
            <a:pPr marL="0" indent="0" algn="just">
              <a:buNone/>
            </a:pPr>
            <a:r>
              <a:rPr lang="en-US" dirty="0"/>
              <a:t> </a:t>
            </a:r>
          </a:p>
          <a:p>
            <a:pPr marL="0" indent="0" algn="just">
              <a:buNone/>
            </a:pPr>
            <a:r>
              <a:rPr lang="en-US" dirty="0" smtClean="0"/>
              <a:t>A</a:t>
            </a:r>
            <a:r>
              <a:rPr lang="en-US" baseline="-25000" dirty="0" smtClean="0"/>
              <a:t>s</a:t>
            </a:r>
            <a:r>
              <a:rPr lang="en-US" dirty="0" smtClean="0"/>
              <a:t> </a:t>
            </a:r>
            <a:r>
              <a:rPr lang="en-US" dirty="0"/>
              <a:t>= 3.14*d</a:t>
            </a:r>
            <a:r>
              <a:rPr lang="en-US" baseline="-25000" dirty="0"/>
              <a:t>out</a:t>
            </a:r>
            <a:r>
              <a:rPr lang="en-US" baseline="30000" dirty="0"/>
              <a:t>2</a:t>
            </a:r>
            <a:r>
              <a:rPr lang="en-US" dirty="0"/>
              <a:t> /4 - 3.14*d</a:t>
            </a:r>
            <a:r>
              <a:rPr lang="en-US" baseline="-25000" dirty="0"/>
              <a:t>in</a:t>
            </a:r>
            <a:r>
              <a:rPr lang="en-US" baseline="30000" dirty="0"/>
              <a:t>2</a:t>
            </a:r>
            <a:r>
              <a:rPr lang="en-US" dirty="0"/>
              <a:t>/4 = 3.14/4(d</a:t>
            </a:r>
            <a:r>
              <a:rPr lang="en-US" baseline="30000" dirty="0"/>
              <a:t>2</a:t>
            </a:r>
            <a:r>
              <a:rPr lang="en-US" dirty="0"/>
              <a:t>-16)</a:t>
            </a:r>
          </a:p>
          <a:p>
            <a:pPr marL="0" indent="0" algn="just">
              <a:buNone/>
            </a:pPr>
            <a:r>
              <a:rPr lang="en-US" dirty="0"/>
              <a:t>SOR = Q/A</a:t>
            </a:r>
            <a:r>
              <a:rPr lang="en-US" baseline="-25000" dirty="0"/>
              <a:t>s</a:t>
            </a:r>
            <a:r>
              <a:rPr lang="en-US" dirty="0"/>
              <a:t> </a:t>
            </a:r>
          </a:p>
          <a:p>
            <a:pPr marL="0" indent="0" algn="just">
              <a:buNone/>
            </a:pPr>
            <a:r>
              <a:rPr lang="en-US" dirty="0"/>
              <a:t>1.2 =75/(3.14(d</a:t>
            </a:r>
            <a:r>
              <a:rPr lang="en-US" baseline="30000" dirty="0"/>
              <a:t>2</a:t>
            </a:r>
            <a:r>
              <a:rPr lang="en-US" dirty="0"/>
              <a:t> -16)/4)</a:t>
            </a:r>
          </a:p>
          <a:p>
            <a:pPr marL="0" indent="0" algn="just">
              <a:buNone/>
            </a:pPr>
            <a:r>
              <a:rPr lang="en-US" dirty="0"/>
              <a:t>Diameter =10 </a:t>
            </a:r>
            <a:r>
              <a:rPr lang="en-US" dirty="0" smtClean="0"/>
              <a:t>m</a:t>
            </a:r>
          </a:p>
          <a:p>
            <a:pPr marL="0" indent="0" algn="just">
              <a:buNone/>
            </a:pPr>
            <a:r>
              <a:rPr lang="en-US" dirty="0" smtClean="0"/>
              <a:t>Depth = 2.4 m</a:t>
            </a:r>
            <a:endParaRPr lang="en-US" dirty="0"/>
          </a:p>
          <a:p>
            <a:pPr marL="0" indent="0" algn="just">
              <a:buNone/>
            </a:pPr>
            <a:r>
              <a:rPr lang="en-US" dirty="0"/>
              <a:t>Weir loading =75/(3.14*4) = 5.96 m</a:t>
            </a:r>
            <a:r>
              <a:rPr lang="en-US" baseline="30000" dirty="0"/>
              <a:t>3</a:t>
            </a:r>
            <a:r>
              <a:rPr lang="en-US" dirty="0"/>
              <a:t>/</a:t>
            </a:r>
            <a:r>
              <a:rPr lang="en-US" dirty="0" err="1"/>
              <a:t>m.h</a:t>
            </a:r>
            <a:endParaRPr lang="en-US" dirty="0"/>
          </a:p>
          <a:p>
            <a:pPr marL="0" indent="0" algn="just">
              <a:buNone/>
            </a:pPr>
            <a:r>
              <a:rPr lang="en-US" dirty="0"/>
              <a:t>1.2/3600 = 9.81*1000*(2-1).d</a:t>
            </a:r>
            <a:r>
              <a:rPr lang="en-US" baseline="30000" dirty="0"/>
              <a:t>2</a:t>
            </a:r>
            <a:r>
              <a:rPr lang="en-US" dirty="0"/>
              <a:t>/ (18*1.3/1000) </a:t>
            </a:r>
          </a:p>
          <a:p>
            <a:pPr marL="0" indent="0" algn="just">
              <a:buNone/>
            </a:pPr>
            <a:r>
              <a:rPr lang="en-US" dirty="0"/>
              <a:t>d= 0.028 mm</a:t>
            </a:r>
          </a:p>
          <a:p>
            <a:pPr marL="0" indent="0" algn="just">
              <a:buNone/>
            </a:pPr>
            <a:endParaRPr lang="ar-IQ" dirty="0"/>
          </a:p>
        </p:txBody>
      </p:sp>
    </p:spTree>
    <p:extLst>
      <p:ext uri="{BB962C8B-B14F-4D97-AF65-F5344CB8AC3E}">
        <p14:creationId xmlns:p14="http://schemas.microsoft.com/office/powerpoint/2010/main" val="9831667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437"/>
            <a:ext cx="8229600" cy="6049963"/>
          </a:xfrm>
        </p:spPr>
        <p:txBody>
          <a:bodyPr>
            <a:normAutofit fontScale="85000" lnSpcReduction="20000"/>
          </a:bodyPr>
          <a:lstStyle/>
          <a:p>
            <a:pPr marL="0" indent="0">
              <a:buNone/>
            </a:pPr>
            <a:r>
              <a:rPr lang="en-US" b="1"/>
              <a:t>Example</a:t>
            </a:r>
            <a:r>
              <a:rPr lang="en-US"/>
              <a:t> </a:t>
            </a:r>
            <a:r>
              <a:rPr lang="en-US" smtClean="0"/>
              <a:t>8: </a:t>
            </a:r>
            <a:r>
              <a:rPr lang="en-US" dirty="0"/>
              <a:t>Given two sedimentation tanks have same discharge and SOR, detention time 2.5 h, the rectangular tank dimension (50*25*5), find:</a:t>
            </a:r>
          </a:p>
          <a:p>
            <a:r>
              <a:rPr lang="en-US" dirty="0" smtClean="0"/>
              <a:t>The </a:t>
            </a:r>
            <a:r>
              <a:rPr lang="en-US" dirty="0"/>
              <a:t>diameter of the circular tank</a:t>
            </a:r>
          </a:p>
          <a:p>
            <a:r>
              <a:rPr lang="en-US" dirty="0" smtClean="0"/>
              <a:t>The </a:t>
            </a:r>
            <a:r>
              <a:rPr lang="en-US" dirty="0"/>
              <a:t>settling velocity of the particles for 50% removal</a:t>
            </a:r>
          </a:p>
          <a:p>
            <a:pPr marL="0" indent="0">
              <a:buNone/>
            </a:pPr>
            <a:r>
              <a:rPr lang="en-US" dirty="0"/>
              <a:t> </a:t>
            </a:r>
          </a:p>
          <a:p>
            <a:pPr marL="0" indent="0">
              <a:buNone/>
            </a:pPr>
            <a:r>
              <a:rPr lang="en-US" dirty="0" smtClean="0"/>
              <a:t>For </a:t>
            </a:r>
            <a:r>
              <a:rPr lang="en-US" dirty="0"/>
              <a:t>rectangular tank</a:t>
            </a:r>
          </a:p>
          <a:p>
            <a:pPr marL="0" indent="0">
              <a:buNone/>
            </a:pPr>
            <a:r>
              <a:rPr lang="en-US" dirty="0"/>
              <a:t>Q= vol./ time = 5*25*50/2.5 =2500 m</a:t>
            </a:r>
            <a:r>
              <a:rPr lang="en-US" baseline="30000" dirty="0"/>
              <a:t>3</a:t>
            </a:r>
            <a:r>
              <a:rPr lang="en-US" dirty="0"/>
              <a:t>/h</a:t>
            </a:r>
          </a:p>
          <a:p>
            <a:pPr marL="0" indent="0">
              <a:buNone/>
            </a:pPr>
            <a:r>
              <a:rPr lang="en-US" dirty="0"/>
              <a:t>SOR =Q/As =2500/(50*25) =2 m/h</a:t>
            </a:r>
          </a:p>
          <a:p>
            <a:pPr marL="0" indent="0">
              <a:buNone/>
            </a:pPr>
            <a:r>
              <a:rPr lang="en-US" dirty="0"/>
              <a:t>For circular tank</a:t>
            </a:r>
          </a:p>
          <a:p>
            <a:pPr marL="0" indent="0">
              <a:buNone/>
            </a:pPr>
            <a:r>
              <a:rPr lang="en-US" dirty="0"/>
              <a:t>SOR =Q/As</a:t>
            </a:r>
          </a:p>
          <a:p>
            <a:pPr marL="0" indent="0">
              <a:buNone/>
            </a:pPr>
            <a:r>
              <a:rPr lang="en-US" dirty="0"/>
              <a:t>2= 2500/(3.14(D</a:t>
            </a:r>
            <a:r>
              <a:rPr lang="en-US" baseline="30000" dirty="0"/>
              <a:t>2</a:t>
            </a:r>
            <a:r>
              <a:rPr lang="en-US" dirty="0"/>
              <a:t>-1</a:t>
            </a:r>
            <a:r>
              <a:rPr lang="en-US" baseline="30000" dirty="0"/>
              <a:t>2</a:t>
            </a:r>
            <a:r>
              <a:rPr lang="en-US" dirty="0"/>
              <a:t>)/4)</a:t>
            </a:r>
          </a:p>
          <a:p>
            <a:pPr marL="0" indent="0">
              <a:buNone/>
            </a:pPr>
            <a:r>
              <a:rPr lang="en-US" dirty="0"/>
              <a:t>D= 40 m</a:t>
            </a:r>
          </a:p>
          <a:p>
            <a:pPr marL="0" indent="0">
              <a:buNone/>
            </a:pPr>
            <a:r>
              <a:rPr lang="en-US" dirty="0" err="1"/>
              <a:t>vs</a:t>
            </a:r>
            <a:r>
              <a:rPr lang="en-US" dirty="0"/>
              <a:t> = 0.5* 2 =1 m/h</a:t>
            </a:r>
          </a:p>
          <a:p>
            <a:endParaRPr lang="ar-IQ" dirty="0"/>
          </a:p>
        </p:txBody>
      </p:sp>
    </p:spTree>
    <p:extLst>
      <p:ext uri="{BB962C8B-B14F-4D97-AF65-F5344CB8AC3E}">
        <p14:creationId xmlns:p14="http://schemas.microsoft.com/office/powerpoint/2010/main" val="1761711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Types of Sedimentation </a:t>
            </a:r>
            <a:r>
              <a:rPr lang="en-US" sz="4000" b="1" dirty="0" smtClean="0"/>
              <a:t>Tanks</a:t>
            </a:r>
            <a:endParaRPr lang="ar-IQ" sz="4000" dirty="0"/>
          </a:p>
        </p:txBody>
      </p:sp>
      <p:sp>
        <p:nvSpPr>
          <p:cNvPr id="3" name="Content Placeholder 2"/>
          <p:cNvSpPr>
            <a:spLocks noGrp="1"/>
          </p:cNvSpPr>
          <p:nvPr>
            <p:ph idx="1"/>
          </p:nvPr>
        </p:nvSpPr>
        <p:spPr/>
        <p:txBody>
          <a:bodyPr>
            <a:normAutofit fontScale="92500" lnSpcReduction="20000"/>
          </a:bodyPr>
          <a:lstStyle/>
          <a:p>
            <a:pPr marL="0" indent="0" algn="just">
              <a:buNone/>
            </a:pPr>
            <a:r>
              <a:rPr lang="en-US" sz="3000" dirty="0"/>
              <a:t>The effectiveness of a sedimentation tank depends on the settling characteristics of the </a:t>
            </a:r>
            <a:r>
              <a:rPr lang="en-US" sz="3000" b="1" dirty="0"/>
              <a:t>suspended solids</a:t>
            </a:r>
            <a:r>
              <a:rPr lang="en-US" sz="3000" dirty="0"/>
              <a:t> that are to be removed and on the hydraulic characteristics of the sedimentation tank.  The hydraulic characteristics depend on both the </a:t>
            </a:r>
            <a:r>
              <a:rPr lang="en-US" sz="3000" b="1" dirty="0"/>
              <a:t>geometry</a:t>
            </a:r>
            <a:r>
              <a:rPr lang="en-US" sz="3000" dirty="0"/>
              <a:t> of the tank and the </a:t>
            </a:r>
            <a:r>
              <a:rPr lang="en-US" sz="3000" b="1" dirty="0"/>
              <a:t>flow</a:t>
            </a:r>
            <a:r>
              <a:rPr lang="en-US" sz="3000" dirty="0"/>
              <a:t> through the tank. Most sedimentation tanks are of the horizontal-flow type which may be either </a:t>
            </a:r>
            <a:r>
              <a:rPr lang="en-US" sz="3000" b="1" dirty="0"/>
              <a:t>rectangular</a:t>
            </a:r>
            <a:r>
              <a:rPr lang="en-US" sz="3000" dirty="0"/>
              <a:t> or </a:t>
            </a:r>
            <a:r>
              <a:rPr lang="en-US" sz="3000" b="1" dirty="0"/>
              <a:t>circular</a:t>
            </a:r>
            <a:r>
              <a:rPr lang="en-US" sz="3000" dirty="0"/>
              <a:t> in plan and are constructed of reinforced concrete. Unless sludge is removed continuously, allowance must be made in the basin volume for sludge accumulation between cleanings. </a:t>
            </a:r>
          </a:p>
          <a:p>
            <a:endParaRPr lang="ar-IQ" dirty="0"/>
          </a:p>
        </p:txBody>
      </p:sp>
    </p:spTree>
    <p:extLst>
      <p:ext uri="{BB962C8B-B14F-4D97-AF65-F5344CB8AC3E}">
        <p14:creationId xmlns:p14="http://schemas.microsoft.com/office/powerpoint/2010/main" val="29492717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981200" y="0"/>
            <a:ext cx="5181600" cy="6248400"/>
          </a:xfrm>
          <a:prstGeom prst="rect">
            <a:avLst/>
          </a:prstGeom>
          <a:noFill/>
        </p:spPr>
      </p:pic>
      <p:sp>
        <p:nvSpPr>
          <p:cNvPr id="5" name="Rectangle 4"/>
          <p:cNvSpPr/>
          <p:nvPr/>
        </p:nvSpPr>
        <p:spPr>
          <a:xfrm>
            <a:off x="3221649" y="6488668"/>
            <a:ext cx="2950551" cy="369332"/>
          </a:xfrm>
          <a:prstGeom prst="rect">
            <a:avLst/>
          </a:prstGeom>
        </p:spPr>
        <p:txBody>
          <a:bodyPr wrap="none">
            <a:spAutoFit/>
          </a:bodyPr>
          <a:lstStyle/>
          <a:p>
            <a:r>
              <a:rPr lang="en-US" dirty="0"/>
              <a:t>Figure 1: circular settling tank</a:t>
            </a:r>
          </a:p>
        </p:txBody>
      </p:sp>
    </p:spTree>
    <p:extLst>
      <p:ext uri="{BB962C8B-B14F-4D97-AF65-F5344CB8AC3E}">
        <p14:creationId xmlns:p14="http://schemas.microsoft.com/office/powerpoint/2010/main" val="363968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2"/>
          <a:srcRect l="17400" t="23095" r="33476" b="18910"/>
          <a:stretch/>
        </p:blipFill>
        <p:spPr bwMode="auto">
          <a:xfrm>
            <a:off x="762000" y="0"/>
            <a:ext cx="7696200" cy="6172200"/>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2895600" y="6477000"/>
            <a:ext cx="3331233" cy="369332"/>
          </a:xfrm>
          <a:prstGeom prst="rect">
            <a:avLst/>
          </a:prstGeom>
        </p:spPr>
        <p:txBody>
          <a:bodyPr wrap="none">
            <a:spAutoFit/>
          </a:bodyPr>
          <a:lstStyle/>
          <a:p>
            <a:r>
              <a:rPr lang="en-US" dirty="0"/>
              <a:t>Figure 2: rectangular settling tank</a:t>
            </a:r>
          </a:p>
        </p:txBody>
      </p:sp>
    </p:spTree>
    <p:extLst>
      <p:ext uri="{BB962C8B-B14F-4D97-AF65-F5344CB8AC3E}">
        <p14:creationId xmlns:p14="http://schemas.microsoft.com/office/powerpoint/2010/main" val="834338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229600" cy="6049963"/>
          </a:xfrm>
        </p:spPr>
        <p:txBody>
          <a:bodyPr>
            <a:noAutofit/>
          </a:bodyPr>
          <a:lstStyle/>
          <a:p>
            <a:pPr marL="0" indent="0" algn="just">
              <a:buNone/>
            </a:pPr>
            <a:r>
              <a:rPr lang="en-US" sz="2400" dirty="0"/>
              <a:t>Sludge Collection - Most sedimentation tanks are provided with sloping bottoms to facilitate the removal of deposited sludge. Sedimentation basins may be equipped with sludge collection and removal mechanisms to maintain volumetric efficiency and reduce the need to shut down for cleaning. Circular tanks may be provided with rotating mechanisms driven by motors mounted at the center of the tank. The rotating apparatus (equipped with blades that travel slowly around an axis just above the floor of the basin) is designed to push the sediment to the center to facilitate the movement of the sludge.  </a:t>
            </a:r>
          </a:p>
          <a:p>
            <a:pPr marL="0" indent="0" algn="just">
              <a:buNone/>
            </a:pPr>
            <a:r>
              <a:rPr lang="en-US" sz="2400" dirty="0"/>
              <a:t>For rectangular tanks, the bottoms are usually designed to slope from the effluent end of the tank to a sludge hopper located at the tank inlet. The main collector will include a drive unit which motivates a set of continuously moving scrapers that serve to move the sludge to the hopper. </a:t>
            </a:r>
          </a:p>
          <a:p>
            <a:pPr marL="0" indent="0" algn="just">
              <a:buNone/>
            </a:pPr>
            <a:endParaRPr lang="ar-IQ" sz="2400" dirty="0"/>
          </a:p>
        </p:txBody>
      </p:sp>
    </p:spTree>
    <p:extLst>
      <p:ext uri="{BB962C8B-B14F-4D97-AF65-F5344CB8AC3E}">
        <p14:creationId xmlns:p14="http://schemas.microsoft.com/office/powerpoint/2010/main" val="2197762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Principle of sedimentation </a:t>
            </a:r>
            <a:endParaRPr lang="ar-IQ" sz="40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8229600" cy="4876800"/>
              </a:xfrm>
            </p:spPr>
            <p:txBody>
              <a:bodyPr>
                <a:normAutofit/>
              </a:bodyPr>
              <a:lstStyle/>
              <a:p>
                <a:pPr marL="0" indent="0">
                  <a:buNone/>
                </a:pPr>
                <a:r>
                  <a:rPr lang="en-US" sz="2000" dirty="0" smtClean="0"/>
                  <a:t>The </a:t>
                </a:r>
                <a:r>
                  <a:rPr lang="en-US" sz="2000" dirty="0"/>
                  <a:t>sedimentation of discrete spherical particles may be described by Newton’s Law, from which the terminal settling velocity is found to be</a:t>
                </a:r>
                <a:r>
                  <a:rPr lang="en-US" sz="2000" dirty="0" smtClean="0"/>
                  <a:t>:</a:t>
                </a:r>
              </a:p>
              <a:p>
                <a:pPr marL="0" indent="0">
                  <a:buNone/>
                </a:pPr>
                <a:endParaRPr lang="en-US" sz="2000" dirty="0"/>
              </a:p>
              <a:p>
                <a:pPr marL="0" indent="0">
                  <a:buNone/>
                </a:pPr>
                <a14:m>
                  <m:oMathPara xmlns:m="http://schemas.openxmlformats.org/officeDocument/2006/math">
                    <m:oMathParaPr>
                      <m:jc m:val="centerGroup"/>
                    </m:oMathParaPr>
                    <m:oMath xmlns:m="http://schemas.openxmlformats.org/officeDocument/2006/math">
                      <m:r>
                        <a:rPr lang="en-US" i="1">
                          <a:latin typeface="Cambria Math"/>
                        </a:rPr>
                        <m:t>𝑣</m:t>
                      </m:r>
                      <m:r>
                        <a:rPr lang="en-US" i="1">
                          <a:latin typeface="Cambria Math"/>
                        </a:rPr>
                        <m:t>=</m:t>
                      </m:r>
                      <m:sSup>
                        <m:sSupPr>
                          <m:ctrlPr>
                            <a:rPr lang="en-US" i="1">
                              <a:latin typeface="Cambria Math"/>
                            </a:rPr>
                          </m:ctrlPr>
                        </m:sSupPr>
                        <m:e>
                          <m:d>
                            <m:dPr>
                              <m:begChr m:val="["/>
                              <m:endChr m:val="]"/>
                              <m:ctrlPr>
                                <a:rPr lang="en-US" i="1">
                                  <a:latin typeface="Cambria Math"/>
                                </a:rPr>
                              </m:ctrlPr>
                            </m:dPr>
                            <m:e>
                              <m:f>
                                <m:fPr>
                                  <m:ctrlPr>
                                    <a:rPr lang="en-US" i="1">
                                      <a:latin typeface="Cambria Math"/>
                                    </a:rPr>
                                  </m:ctrlPr>
                                </m:fPr>
                                <m:num>
                                  <m:r>
                                    <a:rPr lang="en-US" i="1">
                                      <a:latin typeface="Cambria Math"/>
                                    </a:rPr>
                                    <m:t>4</m:t>
                                  </m:r>
                                  <m:r>
                                    <a:rPr lang="en-US" i="1">
                                      <a:latin typeface="Cambria Math"/>
                                    </a:rPr>
                                    <m:t>𝑔</m:t>
                                  </m:r>
                                  <m:d>
                                    <m:dPr>
                                      <m:ctrlPr>
                                        <a:rPr lang="en-US" i="1">
                                          <a:latin typeface="Cambria Math"/>
                                        </a:rPr>
                                      </m:ctrlPr>
                                    </m:dPr>
                                    <m:e>
                                      <m:sSub>
                                        <m:sSubPr>
                                          <m:ctrlPr>
                                            <a:rPr lang="en-US" i="1">
                                              <a:latin typeface="Cambria Math"/>
                                            </a:rPr>
                                          </m:ctrlPr>
                                        </m:sSubPr>
                                        <m:e>
                                          <m:r>
                                            <a:rPr lang="en-US" i="1">
                                              <a:latin typeface="Cambria Math"/>
                                            </a:rPr>
                                            <m:t>𝜌</m:t>
                                          </m:r>
                                        </m:e>
                                        <m:sub>
                                          <m:r>
                                            <a:rPr lang="en-US" i="1">
                                              <a:latin typeface="Cambria Math"/>
                                            </a:rPr>
                                            <m:t>𝑠</m:t>
                                          </m:r>
                                        </m:sub>
                                      </m:sSub>
                                      <m:r>
                                        <a:rPr lang="en-US" i="1">
                                          <a:latin typeface="Cambria Math"/>
                                        </a:rPr>
                                        <m:t>−</m:t>
                                      </m:r>
                                      <m:r>
                                        <a:rPr lang="en-US" i="1">
                                          <a:latin typeface="Cambria Math"/>
                                        </a:rPr>
                                        <m:t>𝜌</m:t>
                                      </m:r>
                                    </m:e>
                                  </m:d>
                                  <m:r>
                                    <a:rPr lang="en-US" i="1">
                                      <a:latin typeface="Cambria Math"/>
                                    </a:rPr>
                                    <m:t>𝑑</m:t>
                                  </m:r>
                                </m:num>
                                <m:den>
                                  <m:r>
                                    <a:rPr lang="en-US" i="1">
                                      <a:latin typeface="Cambria Math"/>
                                    </a:rPr>
                                    <m:t>3</m:t>
                                  </m:r>
                                  <m:sSub>
                                    <m:sSubPr>
                                      <m:ctrlPr>
                                        <a:rPr lang="en-US" i="1">
                                          <a:latin typeface="Cambria Math"/>
                                        </a:rPr>
                                      </m:ctrlPr>
                                    </m:sSubPr>
                                    <m:e>
                                      <m:r>
                                        <a:rPr lang="en-US" i="1">
                                          <a:latin typeface="Cambria Math"/>
                                        </a:rPr>
                                        <m:t>𝐶</m:t>
                                      </m:r>
                                    </m:e>
                                    <m:sub>
                                      <m:r>
                                        <a:rPr lang="en-US" i="1">
                                          <a:latin typeface="Cambria Math"/>
                                        </a:rPr>
                                        <m:t>𝑑</m:t>
                                      </m:r>
                                    </m:sub>
                                  </m:sSub>
                                  <m:r>
                                    <a:rPr lang="en-US" i="1">
                                      <a:latin typeface="Cambria Math"/>
                                    </a:rPr>
                                    <m:t> </m:t>
                                  </m:r>
                                  <m:r>
                                    <a:rPr lang="en-US" i="1">
                                      <a:latin typeface="Cambria Math"/>
                                    </a:rPr>
                                    <m:t>𝜌</m:t>
                                  </m:r>
                                </m:den>
                              </m:f>
                            </m:e>
                          </m:d>
                        </m:e>
                        <m:sup>
                          <m:r>
                            <a:rPr lang="en-US" i="1">
                              <a:latin typeface="Cambria Math"/>
                            </a:rPr>
                            <m:t>0</m:t>
                          </m:r>
                          <m:r>
                            <a:rPr lang="en-US" i="1">
                              <a:latin typeface="Cambria Math"/>
                            </a:rPr>
                            <m:t>.</m:t>
                          </m:r>
                          <m:r>
                            <a:rPr lang="en-US" i="1">
                              <a:latin typeface="Cambria Math"/>
                            </a:rPr>
                            <m:t>5</m:t>
                          </m:r>
                        </m:sup>
                      </m:sSup>
                    </m:oMath>
                  </m:oMathPara>
                </a14:m>
                <a:endParaRPr lang="en-US" dirty="0" smtClean="0"/>
              </a:p>
              <a:p>
                <a:pPr marL="0" indent="0">
                  <a:buNone/>
                </a:pPr>
                <a:r>
                  <a:rPr lang="en-US" sz="2100" dirty="0"/>
                  <a:t>Where:</a:t>
                </a:r>
              </a:p>
              <a:p>
                <a:pPr marL="0" indent="0">
                  <a:buNone/>
                </a:pPr>
                <a:r>
                  <a:rPr lang="en-US" sz="2100" dirty="0"/>
                  <a:t>v= terminal settling velocity </a:t>
                </a:r>
              </a:p>
              <a:p>
                <a:pPr marL="0" indent="0">
                  <a:buNone/>
                </a:pPr>
                <a14:m>
                  <m:oMath xmlns:m="http://schemas.openxmlformats.org/officeDocument/2006/math">
                    <m:sSub>
                      <m:sSubPr>
                        <m:ctrlPr>
                          <a:rPr lang="en-US" sz="2100" i="1">
                            <a:latin typeface="Cambria Math"/>
                          </a:rPr>
                        </m:ctrlPr>
                      </m:sSubPr>
                      <m:e>
                        <m:r>
                          <a:rPr lang="en-US" sz="2100" i="1">
                            <a:latin typeface="Cambria Math"/>
                          </a:rPr>
                          <m:t>𝜌</m:t>
                        </m:r>
                      </m:e>
                      <m:sub>
                        <m:r>
                          <a:rPr lang="en-US" sz="2100" i="1">
                            <a:latin typeface="Cambria Math"/>
                          </a:rPr>
                          <m:t>𝑠</m:t>
                        </m:r>
                      </m:sub>
                    </m:sSub>
                  </m:oMath>
                </a14:m>
                <a:r>
                  <a:rPr lang="en-US" sz="2100" dirty="0"/>
                  <a:t>= mass density of the particle</a:t>
                </a:r>
              </a:p>
              <a:p>
                <a:pPr marL="0" indent="0">
                  <a:buNone/>
                </a:pPr>
                <a14:m>
                  <m:oMath xmlns:m="http://schemas.openxmlformats.org/officeDocument/2006/math">
                    <m:r>
                      <a:rPr lang="en-US" sz="2100" i="1">
                        <a:latin typeface="Cambria Math"/>
                      </a:rPr>
                      <m:t>𝜌</m:t>
                    </m:r>
                  </m:oMath>
                </a14:m>
                <a:r>
                  <a:rPr lang="en-US" sz="2100" dirty="0"/>
                  <a:t> = mass density of the fluid</a:t>
                </a:r>
              </a:p>
              <a:p>
                <a:pPr marL="0" indent="0">
                  <a:buNone/>
                </a:pPr>
                <a:r>
                  <a:rPr lang="en-US" sz="2100" dirty="0"/>
                  <a:t>g = acceleration due to gravity</a:t>
                </a:r>
              </a:p>
              <a:p>
                <a:pPr marL="0" indent="0">
                  <a:buNone/>
                </a:pPr>
                <a:r>
                  <a:rPr lang="en-US" sz="2100" dirty="0"/>
                  <a:t>d = diameter of the particle</a:t>
                </a:r>
              </a:p>
              <a:p>
                <a:pPr marL="0" indent="0">
                  <a:buNone/>
                </a:pPr>
                <a:endParaRPr lang="ar-IQ"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8229600" cy="4876800"/>
              </a:xfrm>
              <a:blipFill rotWithShape="1">
                <a:blip r:embed="rId2"/>
                <a:stretch>
                  <a:fillRect l="-1852" t="-625" b="-14000"/>
                </a:stretch>
              </a:blipFill>
            </p:spPr>
            <p:txBody>
              <a:bodyPr/>
              <a:lstStyle/>
              <a:p>
                <a:r>
                  <a:rPr lang="ar-IQ">
                    <a:noFill/>
                  </a:rPr>
                  <a:t> </a:t>
                </a:r>
              </a:p>
            </p:txBody>
          </p:sp>
        </mc:Fallback>
      </mc:AlternateContent>
    </p:spTree>
    <p:extLst>
      <p:ext uri="{BB962C8B-B14F-4D97-AF65-F5344CB8AC3E}">
        <p14:creationId xmlns:p14="http://schemas.microsoft.com/office/powerpoint/2010/main" val="2210309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304800"/>
                <a:ext cx="8229600" cy="6096000"/>
              </a:xfrm>
            </p:spPr>
            <p:txBody>
              <a:bodyPr>
                <a:noAutofit/>
              </a:bodyPr>
              <a:lstStyle/>
              <a:p>
                <a:pPr marL="0" indent="0">
                  <a:buNone/>
                </a:pPr>
                <a14:m>
                  <m:oMath xmlns:m="http://schemas.openxmlformats.org/officeDocument/2006/math">
                    <m:sSub>
                      <m:sSubPr>
                        <m:ctrlPr>
                          <a:rPr lang="en-US" sz="1600" i="1">
                            <a:latin typeface="Cambria Math"/>
                          </a:rPr>
                        </m:ctrlPr>
                      </m:sSubPr>
                      <m:e>
                        <m:r>
                          <a:rPr lang="en-US" sz="1600" i="1">
                            <a:latin typeface="Cambria Math"/>
                          </a:rPr>
                          <m:t>𝐶</m:t>
                        </m:r>
                      </m:e>
                      <m:sub>
                        <m:r>
                          <a:rPr lang="en-US" sz="1600" i="1">
                            <a:latin typeface="Cambria Math"/>
                          </a:rPr>
                          <m:t>𝑑</m:t>
                        </m:r>
                      </m:sub>
                    </m:sSub>
                    <m:r>
                      <a:rPr lang="en-US" sz="1600" i="1">
                        <a:latin typeface="Cambria Math"/>
                      </a:rPr>
                      <m:t> </m:t>
                    </m:r>
                  </m:oMath>
                </a14:m>
                <a:r>
                  <a:rPr lang="en-US" sz="1600" dirty="0"/>
                  <a:t>= a dimensionless drag coefficient defined by </a:t>
                </a:r>
              </a:p>
              <a:p>
                <a:pPr marL="0" indent="0">
                  <a:buNone/>
                </a:pPr>
                <a:r>
                  <a:rPr lang="en-US" sz="1600" dirty="0"/>
                  <a:t> </a:t>
                </a:r>
              </a:p>
              <a:p>
                <a:pPr marL="0" indent="0">
                  <a:buNone/>
                </a:pPr>
                <a14:m>
                  <m:oMathPara xmlns:m="http://schemas.openxmlformats.org/officeDocument/2006/math">
                    <m:oMathParaPr>
                      <m:jc m:val="centerGroup"/>
                    </m:oMathParaPr>
                    <m:oMath xmlns:m="http://schemas.openxmlformats.org/officeDocument/2006/math">
                      <m:sSub>
                        <m:sSubPr>
                          <m:ctrlPr>
                            <a:rPr lang="en-US" sz="2000" i="1">
                              <a:latin typeface="Cambria Math"/>
                            </a:rPr>
                          </m:ctrlPr>
                        </m:sSubPr>
                        <m:e>
                          <m:r>
                            <a:rPr lang="en-US" sz="2000" i="1">
                              <a:latin typeface="Cambria Math"/>
                            </a:rPr>
                            <m:t>𝐶</m:t>
                          </m:r>
                        </m:e>
                        <m:sub>
                          <m:r>
                            <a:rPr lang="en-US" sz="2000" i="1">
                              <a:latin typeface="Cambria Math"/>
                            </a:rPr>
                            <m:t>𝑑</m:t>
                          </m:r>
                        </m:sub>
                      </m:sSub>
                      <m:r>
                        <a:rPr lang="en-US" sz="2000" i="1">
                          <a:latin typeface="Cambria Math"/>
                        </a:rPr>
                        <m:t>=</m:t>
                      </m:r>
                      <m:f>
                        <m:fPr>
                          <m:ctrlPr>
                            <a:rPr lang="en-US" sz="2000" i="1">
                              <a:latin typeface="Cambria Math"/>
                            </a:rPr>
                          </m:ctrlPr>
                        </m:fPr>
                        <m:num>
                          <m:r>
                            <a:rPr lang="en-US" sz="2000" i="1">
                              <a:latin typeface="Cambria Math"/>
                            </a:rPr>
                            <m:t>24</m:t>
                          </m:r>
                        </m:num>
                        <m:den>
                          <m:sSub>
                            <m:sSubPr>
                              <m:ctrlPr>
                                <a:rPr lang="en-US" sz="2000" i="1">
                                  <a:latin typeface="Cambria Math"/>
                                </a:rPr>
                              </m:ctrlPr>
                            </m:sSubPr>
                            <m:e>
                              <m:r>
                                <a:rPr lang="en-US" sz="2000" i="1">
                                  <a:latin typeface="Cambria Math"/>
                                </a:rPr>
                                <m:t>𝑅</m:t>
                              </m:r>
                            </m:e>
                            <m:sub>
                              <m:r>
                                <a:rPr lang="en-US" sz="2000" i="1">
                                  <a:latin typeface="Cambria Math"/>
                                </a:rPr>
                                <m:t>𝑁</m:t>
                              </m:r>
                            </m:sub>
                          </m:sSub>
                        </m:den>
                      </m:f>
                      <m:r>
                        <a:rPr lang="en-US" sz="2000" i="1">
                          <a:latin typeface="Cambria Math"/>
                        </a:rPr>
                        <m:t>+</m:t>
                      </m:r>
                      <m:f>
                        <m:fPr>
                          <m:ctrlPr>
                            <a:rPr lang="en-US" sz="2000" i="1">
                              <a:latin typeface="Cambria Math"/>
                            </a:rPr>
                          </m:ctrlPr>
                        </m:fPr>
                        <m:num>
                          <m:r>
                            <a:rPr lang="en-US" sz="2000" i="1">
                              <a:latin typeface="Cambria Math"/>
                            </a:rPr>
                            <m:t>3</m:t>
                          </m:r>
                        </m:num>
                        <m:den>
                          <m:rad>
                            <m:radPr>
                              <m:degHide m:val="on"/>
                              <m:ctrlPr>
                                <a:rPr lang="en-US" sz="2000" i="1">
                                  <a:latin typeface="Cambria Math"/>
                                </a:rPr>
                              </m:ctrlPr>
                            </m:radPr>
                            <m:deg/>
                            <m:e>
                              <m:sSub>
                                <m:sSubPr>
                                  <m:ctrlPr>
                                    <a:rPr lang="en-US" sz="2000" i="1">
                                      <a:latin typeface="Cambria Math"/>
                                    </a:rPr>
                                  </m:ctrlPr>
                                </m:sSubPr>
                                <m:e>
                                  <m:r>
                                    <a:rPr lang="en-US" sz="2000" i="1">
                                      <a:latin typeface="Cambria Math"/>
                                    </a:rPr>
                                    <m:t>𝑅</m:t>
                                  </m:r>
                                </m:e>
                                <m:sub>
                                  <m:r>
                                    <a:rPr lang="en-US" sz="2000" i="1">
                                      <a:latin typeface="Cambria Math"/>
                                    </a:rPr>
                                    <m:t>𝑁</m:t>
                                  </m:r>
                                </m:sub>
                              </m:sSub>
                            </m:e>
                          </m:rad>
                        </m:den>
                      </m:f>
                      <m:r>
                        <a:rPr lang="en-US" sz="2000" i="1">
                          <a:latin typeface="Cambria Math"/>
                        </a:rPr>
                        <m:t>+</m:t>
                      </m:r>
                      <m:r>
                        <a:rPr lang="en-US" sz="2000" i="1">
                          <a:latin typeface="Cambria Math"/>
                        </a:rPr>
                        <m:t>0</m:t>
                      </m:r>
                      <m:r>
                        <a:rPr lang="en-US" sz="2000" i="1">
                          <a:latin typeface="Cambria Math"/>
                        </a:rPr>
                        <m:t>.</m:t>
                      </m:r>
                      <m:r>
                        <a:rPr lang="en-US" sz="2000" i="1">
                          <a:latin typeface="Cambria Math"/>
                        </a:rPr>
                        <m:t>34</m:t>
                      </m:r>
                    </m:oMath>
                  </m:oMathPara>
                </a14:m>
                <a:endParaRPr lang="en-US" sz="2000" dirty="0"/>
              </a:p>
              <a:p>
                <a:pPr marL="0" indent="0">
                  <a:buNone/>
                </a:pPr>
                <a:r>
                  <a:rPr lang="en-US" sz="1600" dirty="0"/>
                  <a:t> </a:t>
                </a:r>
                <a:r>
                  <a:rPr lang="en-US" sz="1600" dirty="0" smtClean="0"/>
                  <a:t>Where</a:t>
                </a:r>
                <a:r>
                  <a:rPr lang="en-US" sz="1600" dirty="0"/>
                  <a:t>:</a:t>
                </a:r>
              </a:p>
              <a:p>
                <a:pPr marL="0" indent="0">
                  <a:buNone/>
                </a:pPr>
                <a14:m>
                  <m:oMath xmlns:m="http://schemas.openxmlformats.org/officeDocument/2006/math">
                    <m:sSub>
                      <m:sSubPr>
                        <m:ctrlPr>
                          <a:rPr lang="en-US" sz="1600" i="1">
                            <a:latin typeface="Cambria Math"/>
                          </a:rPr>
                        </m:ctrlPr>
                      </m:sSubPr>
                      <m:e>
                        <m:r>
                          <a:rPr lang="en-US" sz="1600" i="1">
                            <a:latin typeface="Cambria Math"/>
                          </a:rPr>
                          <m:t>𝑅</m:t>
                        </m:r>
                      </m:e>
                      <m:sub>
                        <m:r>
                          <a:rPr lang="en-US" sz="1600" i="1">
                            <a:latin typeface="Cambria Math"/>
                          </a:rPr>
                          <m:t>𝑁</m:t>
                        </m:r>
                      </m:sub>
                    </m:sSub>
                  </m:oMath>
                </a14:m>
                <a:r>
                  <a:rPr lang="en-US" sz="1600" dirty="0"/>
                  <a:t> = Reynolds number, </a:t>
                </a:r>
                <a14:m>
                  <m:oMath xmlns:m="http://schemas.openxmlformats.org/officeDocument/2006/math">
                    <m:sSub>
                      <m:sSubPr>
                        <m:ctrlPr>
                          <a:rPr lang="en-US" sz="2000" i="1">
                            <a:latin typeface="Cambria Math"/>
                          </a:rPr>
                        </m:ctrlPr>
                      </m:sSubPr>
                      <m:e>
                        <m:r>
                          <a:rPr lang="en-US" sz="2000" i="1">
                            <a:latin typeface="Cambria Math"/>
                          </a:rPr>
                          <m:t>𝑅</m:t>
                        </m:r>
                      </m:e>
                      <m:sub>
                        <m:r>
                          <a:rPr lang="en-US" sz="2000" i="1">
                            <a:latin typeface="Cambria Math"/>
                          </a:rPr>
                          <m:t>𝑁</m:t>
                        </m:r>
                      </m:sub>
                    </m:sSub>
                    <m:r>
                      <a:rPr lang="en-US" sz="2000" i="1">
                        <a:latin typeface="Cambria Math"/>
                      </a:rPr>
                      <m:t>=</m:t>
                    </m:r>
                    <m:f>
                      <m:fPr>
                        <m:ctrlPr>
                          <a:rPr lang="en-US" sz="2000" i="1">
                            <a:latin typeface="Cambria Math"/>
                          </a:rPr>
                        </m:ctrlPr>
                      </m:fPr>
                      <m:num>
                        <m:r>
                          <a:rPr lang="en-US" sz="2000" i="1">
                            <a:latin typeface="Cambria Math"/>
                          </a:rPr>
                          <m:t>𝑣</m:t>
                        </m:r>
                        <m:r>
                          <a:rPr lang="en-US" sz="2000" i="1">
                            <a:latin typeface="Cambria Math"/>
                          </a:rPr>
                          <m:t>.</m:t>
                        </m:r>
                        <m:r>
                          <a:rPr lang="en-US" sz="2000" i="1">
                            <a:latin typeface="Cambria Math"/>
                          </a:rPr>
                          <m:t>𝜌</m:t>
                        </m:r>
                        <m:r>
                          <a:rPr lang="en-US" sz="2000" i="1">
                            <a:latin typeface="Cambria Math"/>
                          </a:rPr>
                          <m:t>.</m:t>
                        </m:r>
                        <m:r>
                          <a:rPr lang="en-US" sz="2000" i="1">
                            <a:latin typeface="Cambria Math"/>
                          </a:rPr>
                          <m:t>𝑑</m:t>
                        </m:r>
                      </m:num>
                      <m:den>
                        <m:r>
                          <a:rPr lang="en-US" sz="2000" i="1">
                            <a:latin typeface="Cambria Math"/>
                          </a:rPr>
                          <m:t>𝜇</m:t>
                        </m:r>
                      </m:den>
                    </m:f>
                  </m:oMath>
                </a14:m>
                <a:r>
                  <a:rPr lang="en-US" sz="1600" dirty="0"/>
                  <a:t> </a:t>
                </a:r>
              </a:p>
              <a:p>
                <a:pPr marL="0" indent="0">
                  <a:buNone/>
                </a:pPr>
                <a14:m>
                  <m:oMath xmlns:m="http://schemas.openxmlformats.org/officeDocument/2006/math">
                    <m:r>
                      <a:rPr lang="en-US" sz="1600" i="1">
                        <a:latin typeface="Cambria Math"/>
                      </a:rPr>
                      <m:t>𝜇</m:t>
                    </m:r>
                  </m:oMath>
                </a14:m>
                <a:r>
                  <a:rPr lang="en-US" sz="1600" dirty="0"/>
                  <a:t> = absolute viscosity of the fluid.</a:t>
                </a:r>
              </a:p>
              <a:p>
                <a:pPr marL="0" indent="0">
                  <a:buNone/>
                </a:pPr>
                <a:r>
                  <a:rPr lang="en-US" sz="1600" dirty="0"/>
                  <a:t> </a:t>
                </a:r>
              </a:p>
              <a:p>
                <a:pPr marL="0" indent="0">
                  <a:buNone/>
                </a:pPr>
                <a:r>
                  <a:rPr lang="en-US" sz="1600" dirty="0"/>
                  <a:t>  </a:t>
                </a:r>
                <a:r>
                  <a:rPr lang="en-US" sz="1600" dirty="0" smtClean="0"/>
                  <a:t>	</a:t>
                </a:r>
                <a:r>
                  <a:rPr lang="en-US" sz="1600" dirty="0"/>
                  <a:t>	</a:t>
                </a:r>
                <a14:m>
                  <m:oMath xmlns:m="http://schemas.openxmlformats.org/officeDocument/2006/math">
                    <m:f>
                      <m:fPr>
                        <m:ctrlPr>
                          <a:rPr lang="en-US" sz="1600" i="1">
                            <a:latin typeface="Cambria Math"/>
                          </a:rPr>
                        </m:ctrlPr>
                      </m:fPr>
                      <m:num>
                        <m:r>
                          <a:rPr lang="en-US" sz="1600" i="1">
                            <a:latin typeface="Cambria Math"/>
                          </a:rPr>
                          <m:t>24</m:t>
                        </m:r>
                      </m:num>
                      <m:den>
                        <m:sSub>
                          <m:sSubPr>
                            <m:ctrlPr>
                              <a:rPr lang="en-US" sz="1600" i="1">
                                <a:latin typeface="Cambria Math"/>
                              </a:rPr>
                            </m:ctrlPr>
                          </m:sSubPr>
                          <m:e>
                            <m:r>
                              <a:rPr lang="en-US" sz="1600" i="1">
                                <a:latin typeface="Cambria Math"/>
                              </a:rPr>
                              <m:t>𝑅</m:t>
                            </m:r>
                          </m:e>
                          <m:sub>
                            <m:r>
                              <a:rPr lang="en-US" sz="1600" i="1">
                                <a:latin typeface="Cambria Math"/>
                              </a:rPr>
                              <m:t>𝑁</m:t>
                            </m:r>
                          </m:sub>
                        </m:sSub>
                      </m:den>
                    </m:f>
                  </m:oMath>
                </a14:m>
                <a:r>
                  <a:rPr lang="en-US" sz="1600" dirty="0"/>
                  <a:t> for </a:t>
                </a:r>
                <a14:m>
                  <m:oMath xmlns:m="http://schemas.openxmlformats.org/officeDocument/2006/math">
                    <m:sSub>
                      <m:sSubPr>
                        <m:ctrlPr>
                          <a:rPr lang="en-US" sz="1600" i="1">
                            <a:latin typeface="Cambria Math"/>
                          </a:rPr>
                        </m:ctrlPr>
                      </m:sSubPr>
                      <m:e>
                        <m:r>
                          <a:rPr lang="en-US" sz="1600" i="1">
                            <a:latin typeface="Cambria Math"/>
                          </a:rPr>
                          <m:t>𝑅</m:t>
                        </m:r>
                      </m:e>
                      <m:sub>
                        <m:r>
                          <a:rPr lang="en-US" sz="1600" i="1">
                            <a:latin typeface="Cambria Math"/>
                          </a:rPr>
                          <m:t>𝑁</m:t>
                        </m:r>
                      </m:sub>
                    </m:sSub>
                  </m:oMath>
                </a14:m>
                <a:r>
                  <a:rPr lang="en-US" sz="1600" dirty="0"/>
                  <a:t>  ≤ 0.5 (laminar) </a:t>
                </a:r>
              </a:p>
              <a:p>
                <a:pPr marL="0" indent="0">
                  <a:buNone/>
                </a:pPr>
                <a14:m>
                  <m:oMathPara xmlns:m="http://schemas.openxmlformats.org/officeDocument/2006/math">
                    <m:oMathParaPr>
                      <m:jc m:val="left"/>
                    </m:oMathParaPr>
                    <m:oMath xmlns:m="http://schemas.openxmlformats.org/officeDocument/2006/math">
                      <m:sSub>
                        <m:sSubPr>
                          <m:ctrlPr>
                            <a:rPr lang="en-US" sz="1600" i="1">
                              <a:latin typeface="Cambria Math"/>
                            </a:rPr>
                          </m:ctrlPr>
                        </m:sSubPr>
                        <m:e>
                          <m:r>
                            <a:rPr lang="en-US" sz="1600" i="1">
                              <a:latin typeface="Cambria Math"/>
                            </a:rPr>
                            <m:t>𝐶</m:t>
                          </m:r>
                        </m:e>
                        <m:sub>
                          <m:r>
                            <a:rPr lang="en-US" sz="1600" i="1">
                              <a:latin typeface="Cambria Math"/>
                            </a:rPr>
                            <m:t>𝑑</m:t>
                          </m:r>
                        </m:sub>
                      </m:sSub>
                    </m:oMath>
                  </m:oMathPara>
                </a14:m>
                <a:endParaRPr lang="en-US" sz="1600" dirty="0"/>
              </a:p>
              <a:p>
                <a:pPr marL="0" indent="0">
                  <a:buNone/>
                </a:pPr>
                <a:r>
                  <a:rPr lang="en-US" sz="1600" dirty="0"/>
                  <a:t> 		</a:t>
                </a:r>
                <a14:m>
                  <m:oMath xmlns:m="http://schemas.openxmlformats.org/officeDocument/2006/math">
                    <m:f>
                      <m:fPr>
                        <m:ctrlPr>
                          <a:rPr lang="en-US" sz="1600" i="1">
                            <a:latin typeface="Cambria Math"/>
                          </a:rPr>
                        </m:ctrlPr>
                      </m:fPr>
                      <m:num>
                        <m:r>
                          <a:rPr lang="en-US" sz="1600" i="1">
                            <a:latin typeface="Cambria Math"/>
                          </a:rPr>
                          <m:t>24</m:t>
                        </m:r>
                      </m:num>
                      <m:den>
                        <m:sSub>
                          <m:sSubPr>
                            <m:ctrlPr>
                              <a:rPr lang="en-US" sz="1600" i="1">
                                <a:latin typeface="Cambria Math"/>
                              </a:rPr>
                            </m:ctrlPr>
                          </m:sSubPr>
                          <m:e>
                            <m:r>
                              <a:rPr lang="en-US" sz="1600" i="1">
                                <a:latin typeface="Cambria Math"/>
                              </a:rPr>
                              <m:t>𝑅</m:t>
                            </m:r>
                          </m:e>
                          <m:sub>
                            <m:r>
                              <a:rPr lang="en-US" sz="1600" i="1">
                                <a:latin typeface="Cambria Math"/>
                              </a:rPr>
                              <m:t>𝑁</m:t>
                            </m:r>
                          </m:sub>
                        </m:sSub>
                      </m:den>
                    </m:f>
                    <m:r>
                      <a:rPr lang="en-US" sz="1600" i="1">
                        <a:latin typeface="Cambria Math"/>
                      </a:rPr>
                      <m:t>+</m:t>
                    </m:r>
                    <m:f>
                      <m:fPr>
                        <m:ctrlPr>
                          <a:rPr lang="en-US" sz="1600" i="1">
                            <a:latin typeface="Cambria Math"/>
                          </a:rPr>
                        </m:ctrlPr>
                      </m:fPr>
                      <m:num>
                        <m:r>
                          <a:rPr lang="en-US" sz="1600" i="1">
                            <a:latin typeface="Cambria Math"/>
                          </a:rPr>
                          <m:t>3</m:t>
                        </m:r>
                      </m:num>
                      <m:den>
                        <m:rad>
                          <m:radPr>
                            <m:degHide m:val="on"/>
                            <m:ctrlPr>
                              <a:rPr lang="en-US" sz="1600" i="1">
                                <a:latin typeface="Cambria Math"/>
                              </a:rPr>
                            </m:ctrlPr>
                          </m:radPr>
                          <m:deg/>
                          <m:e>
                            <m:sSub>
                              <m:sSubPr>
                                <m:ctrlPr>
                                  <a:rPr lang="en-US" sz="1600" i="1">
                                    <a:latin typeface="Cambria Math"/>
                                  </a:rPr>
                                </m:ctrlPr>
                              </m:sSubPr>
                              <m:e>
                                <m:r>
                                  <a:rPr lang="en-US" sz="1600" i="1">
                                    <a:latin typeface="Cambria Math"/>
                                  </a:rPr>
                                  <m:t>𝑅</m:t>
                                </m:r>
                              </m:e>
                              <m:sub>
                                <m:r>
                                  <a:rPr lang="en-US" sz="1600" i="1">
                                    <a:latin typeface="Cambria Math"/>
                                  </a:rPr>
                                  <m:t>𝑁</m:t>
                                </m:r>
                              </m:sub>
                            </m:sSub>
                          </m:e>
                        </m:rad>
                      </m:den>
                    </m:f>
                    <m:r>
                      <a:rPr lang="en-US" sz="1600" i="1">
                        <a:latin typeface="Cambria Math"/>
                      </a:rPr>
                      <m:t>+</m:t>
                    </m:r>
                    <m:r>
                      <a:rPr lang="en-US" sz="1600" i="1">
                        <a:latin typeface="Cambria Math"/>
                      </a:rPr>
                      <m:t>0</m:t>
                    </m:r>
                    <m:r>
                      <a:rPr lang="en-US" sz="1600" i="1">
                        <a:latin typeface="Cambria Math"/>
                      </a:rPr>
                      <m:t>.</m:t>
                    </m:r>
                    <m:r>
                      <a:rPr lang="en-US" sz="1600" i="1">
                        <a:latin typeface="Cambria Math"/>
                      </a:rPr>
                      <m:t>34</m:t>
                    </m:r>
                  </m:oMath>
                </a14:m>
                <a:r>
                  <a:rPr lang="en-US" sz="1600" dirty="0"/>
                  <a:t>  for 0.5 ≤ </a:t>
                </a:r>
                <a14:m>
                  <m:oMath xmlns:m="http://schemas.openxmlformats.org/officeDocument/2006/math">
                    <m:sSub>
                      <m:sSubPr>
                        <m:ctrlPr>
                          <a:rPr lang="en-US" sz="1600" i="1">
                            <a:latin typeface="Cambria Math"/>
                          </a:rPr>
                        </m:ctrlPr>
                      </m:sSubPr>
                      <m:e>
                        <m:r>
                          <a:rPr lang="en-US" sz="1600" i="1">
                            <a:latin typeface="Cambria Math"/>
                          </a:rPr>
                          <m:t>𝑅</m:t>
                        </m:r>
                      </m:e>
                      <m:sub>
                        <m:r>
                          <a:rPr lang="en-US" sz="1600" i="1">
                            <a:latin typeface="Cambria Math"/>
                          </a:rPr>
                          <m:t>𝑁</m:t>
                        </m:r>
                      </m:sub>
                    </m:sSub>
                    <m:r>
                      <a:rPr lang="en-US" sz="1600" i="1">
                        <a:latin typeface="Cambria Math"/>
                      </a:rPr>
                      <m:t> </m:t>
                    </m:r>
                  </m:oMath>
                </a14:m>
                <a:r>
                  <a:rPr lang="en-US" sz="1600" dirty="0"/>
                  <a:t>≤ 10,000 (transition)</a:t>
                </a:r>
              </a:p>
              <a:p>
                <a:pPr marL="0" indent="0">
                  <a:buNone/>
                </a:pPr>
                <a:r>
                  <a:rPr lang="en-US" sz="1600" dirty="0"/>
                  <a:t> </a:t>
                </a:r>
              </a:p>
              <a:p>
                <a:pPr marL="0" indent="0">
                  <a:buNone/>
                </a:pPr>
                <a:r>
                  <a:rPr lang="en-US" sz="1600" dirty="0"/>
                  <a:t>For small R</a:t>
                </a:r>
                <a:r>
                  <a:rPr lang="en-US" sz="1600" baseline="-25000" dirty="0"/>
                  <a:t>N</a:t>
                </a:r>
                <a:r>
                  <a:rPr lang="en-US" sz="1600" dirty="0"/>
                  <a:t> use stokes’ law</a:t>
                </a:r>
              </a:p>
              <a:p>
                <a:pPr marL="0" indent="0">
                  <a:buNone/>
                </a:pPr>
                <a:r>
                  <a:rPr lang="en-US" sz="1600" dirty="0"/>
                  <a:t> </a:t>
                </a:r>
              </a:p>
              <a:p>
                <a:pPr marL="0" indent="0">
                  <a:buNone/>
                </a:pPr>
                <a:r>
                  <a:rPr lang="en-US" sz="1600" dirty="0"/>
                  <a:t>Stokes’ law</a:t>
                </a:r>
              </a:p>
              <a:p>
                <a:pPr marL="0" indent="0">
                  <a:buNone/>
                </a:pPr>
                <a14:m>
                  <m:oMathPara xmlns:m="http://schemas.openxmlformats.org/officeDocument/2006/math">
                    <m:oMathParaPr>
                      <m:jc m:val="centerGroup"/>
                    </m:oMathParaPr>
                    <m:oMath xmlns:m="http://schemas.openxmlformats.org/officeDocument/2006/math">
                      <m:r>
                        <a:rPr lang="en-US" sz="2000" i="1">
                          <a:latin typeface="Cambria Math"/>
                        </a:rPr>
                        <m:t>𝑣</m:t>
                      </m:r>
                      <m:r>
                        <a:rPr lang="en-US" sz="2000" i="1">
                          <a:latin typeface="Cambria Math"/>
                        </a:rPr>
                        <m:t>= </m:t>
                      </m:r>
                      <m:f>
                        <m:fPr>
                          <m:ctrlPr>
                            <a:rPr lang="en-US" sz="2000" i="1">
                              <a:latin typeface="Cambria Math"/>
                            </a:rPr>
                          </m:ctrlPr>
                        </m:fPr>
                        <m:num>
                          <m:r>
                            <a:rPr lang="en-US" sz="2000" i="1">
                              <a:latin typeface="Cambria Math"/>
                            </a:rPr>
                            <m:t>𝑔</m:t>
                          </m:r>
                          <m:d>
                            <m:dPr>
                              <m:ctrlPr>
                                <a:rPr lang="en-US" sz="2000" i="1">
                                  <a:latin typeface="Cambria Math"/>
                                </a:rPr>
                              </m:ctrlPr>
                            </m:dPr>
                            <m:e>
                              <m:sSub>
                                <m:sSubPr>
                                  <m:ctrlPr>
                                    <a:rPr lang="en-US" sz="2000" i="1">
                                      <a:latin typeface="Cambria Math"/>
                                    </a:rPr>
                                  </m:ctrlPr>
                                </m:sSubPr>
                                <m:e>
                                  <m:r>
                                    <a:rPr lang="en-US" sz="2000" i="1">
                                      <a:latin typeface="Cambria Math"/>
                                    </a:rPr>
                                    <m:t>𝜌</m:t>
                                  </m:r>
                                </m:e>
                                <m:sub>
                                  <m:r>
                                    <a:rPr lang="en-US" sz="2000" i="1">
                                      <a:latin typeface="Cambria Math"/>
                                    </a:rPr>
                                    <m:t>𝑠</m:t>
                                  </m:r>
                                </m:sub>
                              </m:sSub>
                              <m:r>
                                <a:rPr lang="en-US" sz="2000" i="1">
                                  <a:latin typeface="Cambria Math"/>
                                </a:rPr>
                                <m:t>−</m:t>
                              </m:r>
                              <m:r>
                                <a:rPr lang="en-US" sz="2000" i="1">
                                  <a:latin typeface="Cambria Math"/>
                                </a:rPr>
                                <m:t>𝜌</m:t>
                              </m:r>
                            </m:e>
                          </m:d>
                          <m:sSup>
                            <m:sSupPr>
                              <m:ctrlPr>
                                <a:rPr lang="en-US" sz="2000" i="1">
                                  <a:latin typeface="Cambria Math"/>
                                </a:rPr>
                              </m:ctrlPr>
                            </m:sSupPr>
                            <m:e>
                              <m:r>
                                <a:rPr lang="en-US" sz="2000" i="1">
                                  <a:latin typeface="Cambria Math"/>
                                </a:rPr>
                                <m:t>𝑑</m:t>
                              </m:r>
                            </m:e>
                            <m:sup>
                              <m:r>
                                <a:rPr lang="en-US" sz="2000" i="1">
                                  <a:latin typeface="Cambria Math"/>
                                </a:rPr>
                                <m:t>2</m:t>
                              </m:r>
                            </m:sup>
                          </m:sSup>
                        </m:num>
                        <m:den>
                          <m:r>
                            <a:rPr lang="en-US" sz="2000" i="1">
                              <a:latin typeface="Cambria Math"/>
                            </a:rPr>
                            <m:t>18</m:t>
                          </m:r>
                          <m:r>
                            <a:rPr lang="en-US" sz="2000" i="1">
                              <a:latin typeface="Cambria Math"/>
                            </a:rPr>
                            <m:t>𝜇</m:t>
                          </m:r>
                        </m:den>
                      </m:f>
                    </m:oMath>
                  </m:oMathPara>
                </a14:m>
                <a:endParaRPr lang="en-US" sz="2000" dirty="0"/>
              </a:p>
              <a:p>
                <a:pPr marL="0" indent="0">
                  <a:buNone/>
                </a:pPr>
                <a:endParaRPr lang="ar-IQ" sz="1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304800"/>
                <a:ext cx="8229600" cy="6096000"/>
              </a:xfrm>
              <a:blipFill rotWithShape="1">
                <a:blip r:embed="rId2"/>
                <a:stretch>
                  <a:fillRect l="-370" t="-300" b="-1700"/>
                </a:stretch>
              </a:blipFill>
            </p:spPr>
            <p:txBody>
              <a:bodyPr/>
              <a:lstStyle/>
              <a:p>
                <a:r>
                  <a:rPr lang="ar-IQ">
                    <a:noFill/>
                  </a:rPr>
                  <a:t> </a:t>
                </a:r>
              </a:p>
            </p:txBody>
          </p:sp>
        </mc:Fallback>
      </mc:AlternateContent>
      <p:cxnSp>
        <p:nvCxnSpPr>
          <p:cNvPr id="5" name="Straight Arrow Connector 4"/>
          <p:cNvCxnSpPr/>
          <p:nvPr/>
        </p:nvCxnSpPr>
        <p:spPr>
          <a:xfrm flipV="1">
            <a:off x="997226" y="3276600"/>
            <a:ext cx="1066800" cy="3048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990600" y="3581400"/>
            <a:ext cx="1066800" cy="4572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75860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533400"/>
                <a:ext cx="8229600" cy="5592763"/>
              </a:xfrm>
            </p:spPr>
            <p:txBody>
              <a:bodyPr>
                <a:normAutofit/>
              </a:bodyPr>
              <a:lstStyle/>
              <a:p>
                <a:pPr marL="0" indent="0">
                  <a:buNone/>
                </a:pPr>
                <a:r>
                  <a:rPr lang="en-US" sz="2400" b="1" dirty="0"/>
                  <a:t>Dynamic viscosity μ</a:t>
                </a:r>
                <a:endParaRPr lang="en-US" sz="2400" dirty="0"/>
              </a:p>
              <a:p>
                <a:pPr marL="0" lvl="0" indent="0">
                  <a:buNone/>
                </a:pPr>
                <a:endParaRPr lang="en-US" sz="2400" dirty="0" smtClean="0"/>
              </a:p>
              <a:p>
                <a:pPr marL="0" lvl="0" indent="0">
                  <a:buNone/>
                </a:pPr>
                <a:r>
                  <a:rPr lang="en-US" sz="2400" dirty="0" smtClean="0"/>
                  <a:t>poise(P</a:t>
                </a:r>
                <a:r>
                  <a:rPr lang="en-US" sz="2400" dirty="0"/>
                  <a:t>), Pascal (Pa)* sec</a:t>
                </a:r>
              </a:p>
              <a:p>
                <a:pPr marL="0" lvl="0" indent="0">
                  <a:buNone/>
                </a:pPr>
                <a:r>
                  <a:rPr lang="en-US" sz="2400" dirty="0"/>
                  <a:t>1 P = 0.1 </a:t>
                </a:r>
                <a:r>
                  <a:rPr lang="en-US" sz="2400" dirty="0" err="1"/>
                  <a:t>Pa·s</a:t>
                </a:r>
                <a:r>
                  <a:rPr lang="en-US" sz="2400" dirty="0"/>
                  <a:t>= 0.1 kg·m</a:t>
                </a:r>
                <a:r>
                  <a:rPr lang="en-US" sz="2400" baseline="30000" dirty="0"/>
                  <a:t>−1</a:t>
                </a:r>
                <a:r>
                  <a:rPr lang="en-US" sz="2400" dirty="0"/>
                  <a:t>·s</a:t>
                </a:r>
                <a:r>
                  <a:rPr lang="en-US" sz="2400" baseline="30000" dirty="0"/>
                  <a:t>−1</a:t>
                </a:r>
                <a:endParaRPr lang="en-US" sz="2400" dirty="0"/>
              </a:p>
              <a:p>
                <a:pPr marL="0" lvl="0" indent="0">
                  <a:buNone/>
                </a:pPr>
                <a:r>
                  <a:rPr lang="en-US" sz="2400" dirty="0"/>
                  <a:t>1 </a:t>
                </a:r>
                <a:r>
                  <a:rPr lang="en-US" sz="2400" dirty="0" err="1"/>
                  <a:t>cP</a:t>
                </a:r>
                <a:r>
                  <a:rPr lang="en-US" sz="2400" dirty="0"/>
                  <a:t> = 1 </a:t>
                </a:r>
                <a:r>
                  <a:rPr lang="en-US" sz="2400" dirty="0" err="1"/>
                  <a:t>mPa·s</a:t>
                </a:r>
                <a:r>
                  <a:rPr lang="en-US" sz="2400" dirty="0"/>
                  <a:t> = 0.001 </a:t>
                </a:r>
                <a:r>
                  <a:rPr lang="en-US" sz="2400" dirty="0" err="1"/>
                  <a:t>Pa·s</a:t>
                </a:r>
                <a:r>
                  <a:rPr lang="en-US" sz="2400" dirty="0"/>
                  <a:t> = 0.001 N·s·m</a:t>
                </a:r>
                <a:r>
                  <a:rPr lang="en-US" sz="2400" baseline="30000" dirty="0"/>
                  <a:t>−2</a:t>
                </a:r>
                <a:r>
                  <a:rPr lang="en-US" sz="2400" dirty="0"/>
                  <a:t> = 0.001 kg·m</a:t>
                </a:r>
                <a:r>
                  <a:rPr lang="en-US" sz="2400" baseline="30000" dirty="0"/>
                  <a:t>−1</a:t>
                </a:r>
                <a:r>
                  <a:rPr lang="en-US" sz="2400" dirty="0"/>
                  <a:t>·s</a:t>
                </a:r>
                <a:r>
                  <a:rPr lang="en-US" sz="2400" baseline="30000" dirty="0"/>
                  <a:t>−1</a:t>
                </a:r>
                <a:r>
                  <a:rPr lang="en-US" sz="2400" dirty="0"/>
                  <a:t>.</a:t>
                </a:r>
              </a:p>
              <a:p>
                <a:pPr marL="0" indent="0">
                  <a:buNone/>
                </a:pPr>
                <a:r>
                  <a:rPr lang="en-US" sz="2400" b="1" dirty="0"/>
                  <a:t> </a:t>
                </a:r>
                <a:endParaRPr lang="en-US" sz="2400" dirty="0"/>
              </a:p>
              <a:p>
                <a:pPr marL="0" indent="0">
                  <a:buNone/>
                </a:pPr>
                <a:r>
                  <a:rPr lang="en-US" sz="2400" b="1" dirty="0"/>
                  <a:t>Kinematic viscosity ν</a:t>
                </a:r>
                <a:endParaRPr lang="en-US" sz="2400" dirty="0"/>
              </a:p>
              <a:p>
                <a:pPr marL="0" indent="0">
                  <a:buNone/>
                </a:pPr>
                <a14:m>
                  <m:oMathPara xmlns:m="http://schemas.openxmlformats.org/officeDocument/2006/math">
                    <m:oMathParaPr>
                      <m:jc m:val="centerGroup"/>
                    </m:oMathParaPr>
                    <m:oMath xmlns:m="http://schemas.openxmlformats.org/officeDocument/2006/math">
                      <m:r>
                        <a:rPr lang="en-US" sz="2800" b="1" i="1">
                          <a:latin typeface="Cambria Math"/>
                        </a:rPr>
                        <m:t>𝛎</m:t>
                      </m:r>
                      <m:r>
                        <a:rPr lang="en-US" sz="2800">
                          <a:latin typeface="Cambria Math"/>
                        </a:rPr>
                        <m:t>=</m:t>
                      </m:r>
                      <m:f>
                        <m:fPr>
                          <m:ctrlPr>
                            <a:rPr lang="en-US" sz="2800" i="1">
                              <a:latin typeface="Cambria Math"/>
                            </a:rPr>
                          </m:ctrlPr>
                        </m:fPr>
                        <m:num>
                          <m:r>
                            <m:rPr>
                              <m:sty m:val="p"/>
                            </m:rPr>
                            <a:rPr lang="en-US" sz="2800">
                              <a:latin typeface="Cambria Math"/>
                            </a:rPr>
                            <m:t>μ</m:t>
                          </m:r>
                        </m:num>
                        <m:den>
                          <m:r>
                            <m:rPr>
                              <m:sty m:val="p"/>
                            </m:rPr>
                            <a:rPr lang="en-US" sz="2800">
                              <a:latin typeface="Cambria Math"/>
                            </a:rPr>
                            <m:t>ρ</m:t>
                          </m:r>
                        </m:den>
                      </m:f>
                    </m:oMath>
                  </m:oMathPara>
                </a14:m>
                <a:endParaRPr lang="en-US" sz="2800" dirty="0"/>
              </a:p>
              <a:p>
                <a:pPr marL="0" lvl="0" indent="0">
                  <a:buNone/>
                </a:pPr>
                <a:r>
                  <a:rPr lang="en-US" sz="2400" dirty="0"/>
                  <a:t>m</a:t>
                </a:r>
                <a:r>
                  <a:rPr lang="en-US" sz="2400" baseline="30000" dirty="0"/>
                  <a:t>2</a:t>
                </a:r>
                <a:r>
                  <a:rPr lang="en-US" sz="2400" dirty="0"/>
                  <a:t>/s, stokes (St)</a:t>
                </a:r>
              </a:p>
              <a:p>
                <a:pPr marL="0" lvl="0" indent="0">
                  <a:buNone/>
                </a:pPr>
                <a:r>
                  <a:rPr lang="en-US" sz="2400" dirty="0"/>
                  <a:t>1 St = 1 cm</a:t>
                </a:r>
                <a:r>
                  <a:rPr lang="en-US" sz="2400" baseline="30000" dirty="0"/>
                  <a:t>2</a:t>
                </a:r>
                <a:r>
                  <a:rPr lang="en-US" sz="2400" dirty="0"/>
                  <a:t>·s</a:t>
                </a:r>
                <a:r>
                  <a:rPr lang="en-US" sz="2400" baseline="30000" dirty="0"/>
                  <a:t>−1</a:t>
                </a:r>
                <a:r>
                  <a:rPr lang="en-US" sz="2400" dirty="0"/>
                  <a:t> = 10</a:t>
                </a:r>
                <a:r>
                  <a:rPr lang="en-US" sz="2400" baseline="30000" dirty="0"/>
                  <a:t>−4</a:t>
                </a:r>
                <a:r>
                  <a:rPr lang="en-US" sz="2400" dirty="0"/>
                  <a:t> m</a:t>
                </a:r>
                <a:r>
                  <a:rPr lang="en-US" sz="2400" baseline="30000" dirty="0"/>
                  <a:t>2</a:t>
                </a:r>
                <a:r>
                  <a:rPr lang="en-US" sz="2400" dirty="0"/>
                  <a:t>·s</a:t>
                </a:r>
                <a:r>
                  <a:rPr lang="en-US" sz="2400" baseline="30000" dirty="0"/>
                  <a:t>−1</a:t>
                </a:r>
                <a:r>
                  <a:rPr lang="en-US" sz="2400" dirty="0"/>
                  <a:t>.</a:t>
                </a:r>
              </a:p>
              <a:p>
                <a:pPr marL="0" lvl="0" indent="0">
                  <a:buNone/>
                </a:pPr>
                <a:r>
                  <a:rPr lang="en-US" sz="2400" dirty="0"/>
                  <a:t>1 </a:t>
                </a:r>
                <a:r>
                  <a:rPr lang="en-US" sz="2400" dirty="0" err="1"/>
                  <a:t>cSt</a:t>
                </a:r>
                <a:r>
                  <a:rPr lang="en-US" sz="2400" dirty="0"/>
                  <a:t> = 1 mm</a:t>
                </a:r>
                <a:r>
                  <a:rPr lang="en-US" sz="2400" baseline="30000" dirty="0"/>
                  <a:t>2</a:t>
                </a:r>
                <a:r>
                  <a:rPr lang="en-US" sz="2400" dirty="0"/>
                  <a:t>·s</a:t>
                </a:r>
                <a:r>
                  <a:rPr lang="en-US" sz="2400" baseline="30000" dirty="0"/>
                  <a:t>−1</a:t>
                </a:r>
                <a:r>
                  <a:rPr lang="en-US" sz="2400" dirty="0"/>
                  <a:t> = 10</a:t>
                </a:r>
                <a:r>
                  <a:rPr lang="en-US" sz="2400" baseline="30000" dirty="0"/>
                  <a:t>−6</a:t>
                </a:r>
                <a:r>
                  <a:rPr lang="en-US" sz="2400" dirty="0"/>
                  <a:t> m</a:t>
                </a:r>
                <a:r>
                  <a:rPr lang="en-US" sz="2400" baseline="30000" dirty="0"/>
                  <a:t>2</a:t>
                </a:r>
                <a:r>
                  <a:rPr lang="en-US" sz="2400" dirty="0"/>
                  <a:t>·s</a:t>
                </a:r>
                <a:r>
                  <a:rPr lang="en-US" sz="2400" baseline="30000" dirty="0"/>
                  <a:t>−1</a:t>
                </a:r>
                <a:r>
                  <a:rPr lang="en-US" sz="2400" dirty="0"/>
                  <a:t>.</a:t>
                </a:r>
              </a:p>
              <a:p>
                <a:pPr marL="0" indent="0">
                  <a:buNone/>
                </a:pPr>
                <a:endParaRPr lang="ar-IQ"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533400"/>
                <a:ext cx="8229600" cy="5592763"/>
              </a:xfrm>
              <a:blipFill rotWithShape="1">
                <a:blip r:embed="rId2"/>
                <a:stretch>
                  <a:fillRect l="-1111" t="-872" b="-3490"/>
                </a:stretch>
              </a:blipFill>
            </p:spPr>
            <p:txBody>
              <a:bodyPr/>
              <a:lstStyle/>
              <a:p>
                <a:r>
                  <a:rPr lang="ar-IQ">
                    <a:noFill/>
                  </a:rPr>
                  <a:t> </a:t>
                </a:r>
              </a:p>
            </p:txBody>
          </p:sp>
        </mc:Fallback>
      </mc:AlternateContent>
    </p:spTree>
    <p:extLst>
      <p:ext uri="{BB962C8B-B14F-4D97-AF65-F5344CB8AC3E}">
        <p14:creationId xmlns:p14="http://schemas.microsoft.com/office/powerpoint/2010/main" val="27541874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4242</TotalTime>
  <Words>1706</Words>
  <Application>Microsoft Office PowerPoint</Application>
  <PresentationFormat>On-screen Show (4:3)</PresentationFormat>
  <Paragraphs>242</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CE 405 Sanitary and Environmental Engineering</vt:lpstr>
      <vt:lpstr>Sedimentation / clarification tank</vt:lpstr>
      <vt:lpstr>Types of Sedimentation Tanks</vt:lpstr>
      <vt:lpstr>PowerPoint Presentation</vt:lpstr>
      <vt:lpstr>PowerPoint Presentation</vt:lpstr>
      <vt:lpstr>PowerPoint Presentation</vt:lpstr>
      <vt:lpstr>Principle of sedimentation </vt:lpstr>
      <vt:lpstr>PowerPoint Presentation</vt:lpstr>
      <vt:lpstr>PowerPoint Presentation</vt:lpstr>
      <vt:lpstr>Settling tank zones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design criteria for the sedimentation tanks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Waste water</dc:title>
  <dc:creator>User</dc:creator>
  <cp:lastModifiedBy>Amer Bader</cp:lastModifiedBy>
  <cp:revision>260</cp:revision>
  <dcterms:created xsi:type="dcterms:W3CDTF">2006-08-16T00:00:00Z</dcterms:created>
  <dcterms:modified xsi:type="dcterms:W3CDTF">2017-12-13T17:30:44Z</dcterms:modified>
</cp:coreProperties>
</file>